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0"/>
  </p:notesMasterIdLst>
  <p:sldIdLst>
    <p:sldId id="527" r:id="rId3"/>
    <p:sldId id="291" r:id="rId4"/>
    <p:sldId id="296" r:id="rId5"/>
    <p:sldId id="300" r:id="rId6"/>
    <p:sldId id="299" r:id="rId7"/>
    <p:sldId id="297" r:id="rId8"/>
    <p:sldId id="335" r:id="rId9"/>
    <p:sldId id="336" r:id="rId10"/>
    <p:sldId id="337" r:id="rId11"/>
    <p:sldId id="301" r:id="rId12"/>
    <p:sldId id="306" r:id="rId13"/>
    <p:sldId id="266" r:id="rId14"/>
    <p:sldId id="302" r:id="rId15"/>
    <p:sldId id="303" r:id="rId16"/>
    <p:sldId id="311" r:id="rId17"/>
    <p:sldId id="312" r:id="rId18"/>
    <p:sldId id="551" r:id="rId19"/>
    <p:sldId id="552" r:id="rId20"/>
    <p:sldId id="262" r:id="rId21"/>
    <p:sldId id="358" r:id="rId22"/>
    <p:sldId id="298" r:id="rId23"/>
    <p:sldId id="283" r:id="rId24"/>
    <p:sldId id="361" r:id="rId25"/>
    <p:sldId id="260" r:id="rId26"/>
    <p:sldId id="304" r:id="rId27"/>
    <p:sldId id="359" r:id="rId28"/>
    <p:sldId id="360"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2">
          <p15:clr>
            <a:srgbClr val="A4A3A4"/>
          </p15:clr>
        </p15:guide>
        <p15:guide id="2" pos="2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D44"/>
    <a:srgbClr val="C80003"/>
    <a:srgbClr val="0C5E02"/>
    <a:srgbClr val="7DA85E"/>
    <a:srgbClr val="FEA634"/>
    <a:srgbClr val="485EB2"/>
    <a:srgbClr val="A653B2"/>
    <a:srgbClr val="82211C"/>
    <a:srgbClr val="1C5D9B"/>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3"/>
  </p:normalViewPr>
  <p:slideViewPr>
    <p:cSldViewPr>
      <p:cViewPr>
        <p:scale>
          <a:sx n="149" d="100"/>
          <a:sy n="149" d="100"/>
        </p:scale>
        <p:origin x="560" y="176"/>
      </p:cViewPr>
      <p:guideLst>
        <p:guide orient="horz" pos="1602"/>
        <p:guide pos="29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t>2021/6/3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217568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353792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132387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89906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169382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188748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322215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3064821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2184736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127874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2021/6/3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userDrawn="1"/>
        </p:nvSpPr>
        <p:spPr>
          <a:xfrm>
            <a:off x="611560" y="0"/>
            <a:ext cx="792088" cy="771550"/>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占位符 1"/>
          <p:cNvSpPr>
            <a:spLocks noGrp="1"/>
          </p:cNvSpPr>
          <p:nvPr>
            <p:ph type="title" hasCustomPrompt="1"/>
          </p:nvPr>
        </p:nvSpPr>
        <p:spPr>
          <a:xfrm>
            <a:off x="1609328" y="123479"/>
            <a:ext cx="7211144" cy="576064"/>
          </a:xfrm>
          <a:prstGeom prst="rect">
            <a:avLst/>
          </a:prstGeom>
        </p:spPr>
        <p:txBody>
          <a:bodyPr vert="horz" lIns="91440" tIns="45720" rIns="91440" bIns="45720" rtlCol="0" anchor="ctr">
            <a:normAutofit/>
          </a:bodyPr>
          <a:lstStyle>
            <a:lvl1pPr algn="l">
              <a:defRPr>
                <a:solidFill>
                  <a:schemeClr val="tx1">
                    <a:lumMod val="65000"/>
                    <a:lumOff val="35000"/>
                  </a:schemeClr>
                </a:solidFill>
              </a:defRPr>
            </a:lvl1pPr>
          </a:lstStyle>
          <a:p>
            <a:r>
              <a:rPr lang="en-US" altLang="zh-CN" dirty="0"/>
              <a:t>1.0 </a:t>
            </a:r>
            <a:r>
              <a:rPr lang="zh-CN" altLang="en-US" dirty="0"/>
              <a:t>请输入标题</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13923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2021/6/3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1B3B036-2133-435D-8FF9-9392A293F029}" type="datetimeFigureOut">
              <a:rPr lang="zh-CN" altLang="en-US" smtClean="0"/>
              <a:t>2021/6/3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F8F75F4-F3E3-4032-BE39-92FEEF04AD81}" type="slidenum">
              <a:rPr lang="zh-CN" altLang="en-US" smtClean="0"/>
              <a:t>‹#›</a:t>
            </a:fld>
            <a:endParaRPr lang="zh-CN" altLang="en-US"/>
          </a:p>
        </p:txBody>
      </p:sp>
    </p:spTree>
    <p:extLst>
      <p:ext uri="{BB962C8B-B14F-4D97-AF65-F5344CB8AC3E}">
        <p14:creationId xmlns:p14="http://schemas.microsoft.com/office/powerpoint/2010/main" val="3089941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slide" Target="slide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2BD4FE9-114F-694F-9B8A-DB29A3CF8872}"/>
              </a:ext>
            </a:extLst>
          </p:cNvPr>
          <p:cNvGrpSpPr/>
          <p:nvPr/>
        </p:nvGrpSpPr>
        <p:grpSpPr>
          <a:xfrm>
            <a:off x="925601" y="1209942"/>
            <a:ext cx="4844527" cy="3312368"/>
            <a:chOff x="539552" y="1125695"/>
            <a:chExt cx="4844527" cy="3312368"/>
          </a:xfrm>
        </p:grpSpPr>
        <p:pic>
          <p:nvPicPr>
            <p:cNvPr id="3" name="图片 2">
              <a:extLst>
                <a:ext uri="{FF2B5EF4-FFF2-40B4-BE49-F238E27FC236}">
                  <a16:creationId xmlns:a16="http://schemas.microsoft.com/office/drawing/2014/main" id="{B26D6C0B-392A-F141-B5F1-18D641D03BC7}"/>
                </a:ext>
              </a:extLst>
            </p:cNvPr>
            <p:cNvPicPr>
              <a:picLocks noChangeAspect="1"/>
            </p:cNvPicPr>
            <p:nvPr/>
          </p:nvPicPr>
          <p:blipFill rotWithShape="1">
            <a:blip r:embed="rId2"/>
            <a:srcRect l="19634" t="16401"/>
            <a:stretch/>
          </p:blipFill>
          <p:spPr>
            <a:xfrm>
              <a:off x="539552" y="1125695"/>
              <a:ext cx="4844527" cy="3312368"/>
            </a:xfrm>
            <a:prstGeom prst="rect">
              <a:avLst/>
            </a:prstGeom>
          </p:spPr>
        </p:pic>
        <p:pic>
          <p:nvPicPr>
            <p:cNvPr id="5" name="图片 4">
              <a:extLst>
                <a:ext uri="{FF2B5EF4-FFF2-40B4-BE49-F238E27FC236}">
                  <a16:creationId xmlns:a16="http://schemas.microsoft.com/office/drawing/2014/main" id="{02494B0B-3FDF-B644-B1B2-9D7C4C842192}"/>
                </a:ext>
              </a:extLst>
            </p:cNvPr>
            <p:cNvPicPr>
              <a:picLocks noChangeAspect="1"/>
            </p:cNvPicPr>
            <p:nvPr/>
          </p:nvPicPr>
          <p:blipFill rotWithShape="1">
            <a:blip r:embed="rId2"/>
            <a:srcRect l="41718" t="24802" r="31596" b="70998"/>
            <a:stretch/>
          </p:blipFill>
          <p:spPr>
            <a:xfrm>
              <a:off x="1691680" y="2463738"/>
              <a:ext cx="2088232" cy="108012"/>
            </a:xfrm>
            <a:prstGeom prst="rect">
              <a:avLst/>
            </a:prstGeom>
          </p:spPr>
        </p:pic>
        <p:pic>
          <p:nvPicPr>
            <p:cNvPr id="6" name="图片 5">
              <a:extLst>
                <a:ext uri="{FF2B5EF4-FFF2-40B4-BE49-F238E27FC236}">
                  <a16:creationId xmlns:a16="http://schemas.microsoft.com/office/drawing/2014/main" id="{C6A86B03-BADE-674F-8A5D-43B1004ABCB3}"/>
                </a:ext>
              </a:extLst>
            </p:cNvPr>
            <p:cNvPicPr>
              <a:picLocks noChangeAspect="1"/>
            </p:cNvPicPr>
            <p:nvPr/>
          </p:nvPicPr>
          <p:blipFill rotWithShape="1">
            <a:blip r:embed="rId2"/>
            <a:srcRect l="41718" t="24802" r="31596" b="70998"/>
            <a:stretch/>
          </p:blipFill>
          <p:spPr>
            <a:xfrm>
              <a:off x="1835696" y="3003798"/>
              <a:ext cx="2088232" cy="108012"/>
            </a:xfrm>
            <a:prstGeom prst="rect">
              <a:avLst/>
            </a:prstGeom>
          </p:spPr>
        </p:pic>
      </p:grpSp>
      <p:pic>
        <p:nvPicPr>
          <p:cNvPr id="9" name="图片 8">
            <a:extLst>
              <a:ext uri="{FF2B5EF4-FFF2-40B4-BE49-F238E27FC236}">
                <a16:creationId xmlns:a16="http://schemas.microsoft.com/office/drawing/2014/main" id="{7D22E0D4-37E9-DA42-BCC6-E00455411C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916" b="7325"/>
          <a:stretch/>
        </p:blipFill>
        <p:spPr>
          <a:xfrm>
            <a:off x="5935841" y="1209942"/>
            <a:ext cx="2260859" cy="3325134"/>
          </a:xfrm>
          <a:prstGeom prst="rect">
            <a:avLst/>
          </a:prstGeom>
        </p:spPr>
      </p:pic>
      <p:cxnSp>
        <p:nvCxnSpPr>
          <p:cNvPr id="10" name="直接连接符 8">
            <a:extLst>
              <a:ext uri="{FF2B5EF4-FFF2-40B4-BE49-F238E27FC236}">
                <a16:creationId xmlns:a16="http://schemas.microsoft.com/office/drawing/2014/main" id="{6081C18B-42BD-DD4B-941F-D7168C693AE4}"/>
              </a:ext>
            </a:extLst>
          </p:cNvPr>
          <p:cNvCxnSpPr/>
          <p:nvPr/>
        </p:nvCxnSpPr>
        <p:spPr>
          <a:xfrm>
            <a:off x="-23450" y="799046"/>
            <a:ext cx="4887162" cy="0"/>
          </a:xfrm>
          <a:prstGeom prst="line">
            <a:avLst/>
          </a:prstGeom>
          <a:ln w="19050">
            <a:gradFill flip="none" rotWithShape="1">
              <a:gsLst>
                <a:gs pos="0">
                  <a:srgbClr val="FF0000"/>
                </a:gs>
                <a:gs pos="45000">
                  <a:srgbClr val="FF7A00"/>
                </a:gs>
                <a:gs pos="70000">
                  <a:srgbClr val="FF0300"/>
                </a:gs>
                <a:gs pos="100000">
                  <a:srgbClr val="4D0808"/>
                </a:gs>
              </a:gsLst>
              <a:lin ang="13500000" scaled="1"/>
              <a:tileRect/>
            </a:gradFill>
          </a:ln>
        </p:spPr>
        <p:style>
          <a:lnRef idx="1">
            <a:schemeClr val="accent1"/>
          </a:lnRef>
          <a:fillRef idx="0">
            <a:schemeClr val="accent1"/>
          </a:fillRef>
          <a:effectRef idx="0">
            <a:schemeClr val="accent1"/>
          </a:effectRef>
          <a:fontRef idx="minor">
            <a:schemeClr val="tx1"/>
          </a:fontRef>
        </p:style>
      </p:cxnSp>
      <p:sp>
        <p:nvSpPr>
          <p:cNvPr id="11" name="流程图: 延期 8">
            <a:extLst>
              <a:ext uri="{FF2B5EF4-FFF2-40B4-BE49-F238E27FC236}">
                <a16:creationId xmlns:a16="http://schemas.microsoft.com/office/drawing/2014/main" id="{D89EEF0D-2B7F-F840-9609-76CB36E73259}"/>
              </a:ext>
            </a:extLst>
          </p:cNvPr>
          <p:cNvSpPr/>
          <p:nvPr/>
        </p:nvSpPr>
        <p:spPr>
          <a:xfrm>
            <a:off x="3172" y="556020"/>
            <a:ext cx="624857" cy="381404"/>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899410 w 3204064"/>
              <a:gd name="connsiteY4" fmla="*/ 1887198 h 1887198"/>
              <a:gd name="connsiteX5" fmla="*/ 0 w 3204064"/>
              <a:gd name="connsiteY5" fmla="*/ 0 h 1887198"/>
              <a:gd name="connsiteX0" fmla="*/ 0 w 3204064"/>
              <a:gd name="connsiteY0" fmla="*/ 0 h 1887198"/>
              <a:gd name="connsiteX1" fmla="*/ 2051737 w 3204064"/>
              <a:gd name="connsiteY1" fmla="*/ 14990 h 1887198"/>
              <a:gd name="connsiteX2" fmla="*/ 3204064 w 3204064"/>
              <a:gd name="connsiteY2" fmla="*/ 951094 h 1887198"/>
              <a:gd name="connsiteX3" fmla="*/ 2051737 w 3204064"/>
              <a:gd name="connsiteY3" fmla="*/ 1887198 h 1887198"/>
              <a:gd name="connsiteX4" fmla="*/ 29980 w 3204064"/>
              <a:gd name="connsiteY4" fmla="*/ 1887198 h 1887198"/>
              <a:gd name="connsiteX5" fmla="*/ 0 w 3204064"/>
              <a:gd name="connsiteY5" fmla="*/ 0 h 1887198"/>
              <a:gd name="connsiteX0" fmla="*/ 0 w 3189073"/>
              <a:gd name="connsiteY0" fmla="*/ 0 h 1872208"/>
              <a:gd name="connsiteX1" fmla="*/ 2036746 w 3189073"/>
              <a:gd name="connsiteY1" fmla="*/ 0 h 1872208"/>
              <a:gd name="connsiteX2" fmla="*/ 3189073 w 3189073"/>
              <a:gd name="connsiteY2" fmla="*/ 936104 h 1872208"/>
              <a:gd name="connsiteX3" fmla="*/ 2036746 w 3189073"/>
              <a:gd name="connsiteY3" fmla="*/ 1872208 h 1872208"/>
              <a:gd name="connsiteX4" fmla="*/ 14989 w 3189073"/>
              <a:gd name="connsiteY4" fmla="*/ 1872208 h 1872208"/>
              <a:gd name="connsiteX5" fmla="*/ 0 w 3189073"/>
              <a:gd name="connsiteY5" fmla="*/ 0 h 1872208"/>
              <a:gd name="connsiteX0" fmla="*/ 0 w 3848302"/>
              <a:gd name="connsiteY0" fmla="*/ 14991 h 1872208"/>
              <a:gd name="connsiteX1" fmla="*/ 2695975 w 3848302"/>
              <a:gd name="connsiteY1" fmla="*/ 0 h 1872208"/>
              <a:gd name="connsiteX2" fmla="*/ 3848302 w 3848302"/>
              <a:gd name="connsiteY2" fmla="*/ 936104 h 1872208"/>
              <a:gd name="connsiteX3" fmla="*/ 2695975 w 3848302"/>
              <a:gd name="connsiteY3" fmla="*/ 1872208 h 1872208"/>
              <a:gd name="connsiteX4" fmla="*/ 674218 w 3848302"/>
              <a:gd name="connsiteY4" fmla="*/ 1872208 h 1872208"/>
              <a:gd name="connsiteX5" fmla="*/ 0 w 3848302"/>
              <a:gd name="connsiteY5" fmla="*/ 14991 h 1872208"/>
              <a:gd name="connsiteX0" fmla="*/ 0 w 3848302"/>
              <a:gd name="connsiteY0" fmla="*/ 14991 h 1902188"/>
              <a:gd name="connsiteX1" fmla="*/ 2695975 w 3848302"/>
              <a:gd name="connsiteY1" fmla="*/ 0 h 1902188"/>
              <a:gd name="connsiteX2" fmla="*/ 3848302 w 3848302"/>
              <a:gd name="connsiteY2" fmla="*/ 936104 h 1902188"/>
              <a:gd name="connsiteX3" fmla="*/ 2695975 w 3848302"/>
              <a:gd name="connsiteY3" fmla="*/ 1872208 h 1902188"/>
              <a:gd name="connsiteX4" fmla="*/ 31469 w 3848302"/>
              <a:gd name="connsiteY4" fmla="*/ 1902188 h 1902188"/>
              <a:gd name="connsiteX5" fmla="*/ 0 w 3848302"/>
              <a:gd name="connsiteY5" fmla="*/ 14991 h 1902188"/>
              <a:gd name="connsiteX0" fmla="*/ 0 w 3864784"/>
              <a:gd name="connsiteY0" fmla="*/ 29981 h 1902188"/>
              <a:gd name="connsiteX1" fmla="*/ 2712457 w 3864784"/>
              <a:gd name="connsiteY1" fmla="*/ 0 h 1902188"/>
              <a:gd name="connsiteX2" fmla="*/ 3864784 w 3864784"/>
              <a:gd name="connsiteY2" fmla="*/ 936104 h 1902188"/>
              <a:gd name="connsiteX3" fmla="*/ 2712457 w 3864784"/>
              <a:gd name="connsiteY3" fmla="*/ 1872208 h 1902188"/>
              <a:gd name="connsiteX4" fmla="*/ 47951 w 3864784"/>
              <a:gd name="connsiteY4" fmla="*/ 1902188 h 1902188"/>
              <a:gd name="connsiteX5" fmla="*/ 0 w 3864784"/>
              <a:gd name="connsiteY5" fmla="*/ 29981 h 1902188"/>
              <a:gd name="connsiteX0" fmla="*/ 0 w 3831822"/>
              <a:gd name="connsiteY0" fmla="*/ 14990 h 1902188"/>
              <a:gd name="connsiteX1" fmla="*/ 2679495 w 3831822"/>
              <a:gd name="connsiteY1" fmla="*/ 0 h 1902188"/>
              <a:gd name="connsiteX2" fmla="*/ 3831822 w 3831822"/>
              <a:gd name="connsiteY2" fmla="*/ 936104 h 1902188"/>
              <a:gd name="connsiteX3" fmla="*/ 2679495 w 3831822"/>
              <a:gd name="connsiteY3" fmla="*/ 1872208 h 1902188"/>
              <a:gd name="connsiteX4" fmla="*/ 14989 w 3831822"/>
              <a:gd name="connsiteY4" fmla="*/ 1902188 h 1902188"/>
              <a:gd name="connsiteX5" fmla="*/ 0 w 3831822"/>
              <a:gd name="connsiteY5" fmla="*/ 14990 h 190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dirty="0">
              <a:solidFill>
                <a:schemeClr val="bg1"/>
              </a:solidFill>
              <a:latin typeface="微软雅黑" pitchFamily="34" charset="-122"/>
              <a:ea typeface="微软雅黑" pitchFamily="34" charset="-122"/>
            </a:endParaRPr>
          </a:p>
        </p:txBody>
      </p:sp>
      <p:sp>
        <p:nvSpPr>
          <p:cNvPr id="12" name="矩形 11">
            <a:extLst>
              <a:ext uri="{FF2B5EF4-FFF2-40B4-BE49-F238E27FC236}">
                <a16:creationId xmlns:a16="http://schemas.microsoft.com/office/drawing/2014/main" id="{CCDCA4C0-B045-4C43-9856-E74BF0FAE525}"/>
              </a:ext>
            </a:extLst>
          </p:cNvPr>
          <p:cNvSpPr/>
          <p:nvPr/>
        </p:nvSpPr>
        <p:spPr>
          <a:xfrm>
            <a:off x="682006" y="339502"/>
            <a:ext cx="4509416" cy="392415"/>
          </a:xfrm>
          <a:prstGeom prst="rect">
            <a:avLst/>
          </a:prstGeom>
        </p:spPr>
        <p:txBody>
          <a:bodyPr wrap="square">
            <a:spAutoFit/>
          </a:bodyPr>
          <a:lstStyle/>
          <a:p>
            <a:r>
              <a:rPr lang="zh-CN" altLang="en-US" sz="1950" dirty="0">
                <a:effectLst>
                  <a:outerShdw blurRad="38100" dist="38100" dir="2700000" algn="tl">
                    <a:srgbClr val="000000">
                      <a:alpha val="43137"/>
                    </a:srgbClr>
                  </a:outerShdw>
                </a:effectLst>
                <a:ea typeface="方正大标宋简体" panose="03000509000000000000" pitchFamily="65" charset="-122"/>
                <a:cs typeface="+mj-cs"/>
              </a:rPr>
              <a:t>智慧团建</a:t>
            </a:r>
            <a:r>
              <a:rPr lang="en-US" altLang="zh-CN" sz="1950" dirty="0">
                <a:effectLst>
                  <a:outerShdw blurRad="38100" dist="38100" dir="2700000" algn="tl">
                    <a:srgbClr val="000000">
                      <a:alpha val="43137"/>
                    </a:srgbClr>
                  </a:outerShdw>
                </a:effectLst>
                <a:ea typeface="方正大标宋简体" panose="03000509000000000000" pitchFamily="65" charset="-122"/>
                <a:cs typeface="+mj-cs"/>
              </a:rPr>
              <a:t>——</a:t>
            </a:r>
            <a:r>
              <a:rPr lang="zh-CN" altLang="en-US" sz="1950" dirty="0">
                <a:effectLst>
                  <a:outerShdw blurRad="38100" dist="38100" dir="2700000" algn="tl">
                    <a:srgbClr val="000000">
                      <a:alpha val="43137"/>
                    </a:srgbClr>
                  </a:outerShdw>
                </a:effectLst>
                <a:ea typeface="方正大标宋简体" panose="03000509000000000000" pitchFamily="65" charset="-122"/>
                <a:cs typeface="+mj-cs"/>
              </a:rPr>
              <a:t>北京共青团线上系统</a:t>
            </a:r>
          </a:p>
        </p:txBody>
      </p:sp>
    </p:spTree>
    <p:extLst>
      <p:ext uri="{BB962C8B-B14F-4D97-AF65-F5344CB8AC3E}">
        <p14:creationId xmlns:p14="http://schemas.microsoft.com/office/powerpoint/2010/main" val="4213446572"/>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rot="16200000">
            <a:off x="1903082" y="598794"/>
            <a:ext cx="335923" cy="68143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zh-CN" altLang="en-US" b="1" dirty="0">
                <a:latin typeface="Heiti SC Light"/>
                <a:ea typeface="Heiti SC Light"/>
                <a:cs typeface="Heiti SC Light"/>
              </a:rPr>
              <a:t>注册</a:t>
            </a:r>
          </a:p>
        </p:txBody>
      </p:sp>
      <p:sp>
        <p:nvSpPr>
          <p:cNvPr id="20" name="标题1"/>
          <p:cNvSpPr>
            <a:spLocks noChangeArrowheads="1"/>
          </p:cNvSpPr>
          <p:nvPr/>
        </p:nvSpPr>
        <p:spPr bwMode="gray">
          <a:xfrm>
            <a:off x="1043608" y="1419622"/>
            <a:ext cx="2016224" cy="747644"/>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注册时输入已存在于系统中的姓名和身份证号，但是手机号不同</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1" name="标题1"/>
          <p:cNvSpPr>
            <a:spLocks noChangeArrowheads="1"/>
          </p:cNvSpPr>
          <p:nvPr/>
        </p:nvSpPr>
        <p:spPr bwMode="gray">
          <a:xfrm>
            <a:off x="3635896" y="1491630"/>
            <a:ext cx="201622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确认申诉，上传身份证正面照片</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2" name="标题1"/>
          <p:cNvSpPr>
            <a:spLocks noChangeArrowheads="1"/>
          </p:cNvSpPr>
          <p:nvPr/>
        </p:nvSpPr>
        <p:spPr bwMode="gray">
          <a:xfrm>
            <a:off x="3635896" y="2211710"/>
            <a:ext cx="201622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输入新的用户名、密码</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3" name="标题1"/>
          <p:cNvSpPr>
            <a:spLocks noChangeArrowheads="1"/>
          </p:cNvSpPr>
          <p:nvPr/>
        </p:nvSpPr>
        <p:spPr bwMode="gray">
          <a:xfrm>
            <a:off x="3635896" y="3003798"/>
            <a:ext cx="201622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1-3</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个工作日</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系统管理员审核确认</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标题1"/>
          <p:cNvSpPr>
            <a:spLocks noChangeArrowheads="1"/>
          </p:cNvSpPr>
          <p:nvPr/>
        </p:nvSpPr>
        <p:spPr bwMode="gray">
          <a:xfrm>
            <a:off x="3674542" y="3795886"/>
            <a:ext cx="201622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申诉通过</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未通过，</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系统短信通知用户</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9" name="等腰三角形 28"/>
          <p:cNvSpPr>
            <a:spLocks noChangeAspect="1" noChangeArrowheads="1"/>
          </p:cNvSpPr>
          <p:nvPr/>
        </p:nvSpPr>
        <p:spPr bwMode="auto">
          <a:xfrm rot="14246650" flipV="1">
            <a:off x="7083610" y="4341374"/>
            <a:ext cx="186384" cy="16072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0" name="等腰三角形 29"/>
          <p:cNvSpPr>
            <a:spLocks noChangeAspect="1" noChangeArrowheads="1"/>
          </p:cNvSpPr>
          <p:nvPr/>
        </p:nvSpPr>
        <p:spPr bwMode="auto">
          <a:xfrm rot="16200000" flipV="1">
            <a:off x="3262292" y="1649210"/>
            <a:ext cx="197064" cy="1699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1" name="等腰三角形 30"/>
          <p:cNvSpPr>
            <a:spLocks noChangeAspect="1" noChangeArrowheads="1"/>
          </p:cNvSpPr>
          <p:nvPr/>
        </p:nvSpPr>
        <p:spPr bwMode="auto">
          <a:xfrm rot="14246650" flipV="1">
            <a:off x="4596692" y="1965109"/>
            <a:ext cx="186384" cy="16072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2" name="等腰三角形 31"/>
          <p:cNvSpPr>
            <a:spLocks noChangeAspect="1" noChangeArrowheads="1"/>
          </p:cNvSpPr>
          <p:nvPr/>
        </p:nvSpPr>
        <p:spPr bwMode="auto">
          <a:xfrm rot="14246650" flipV="1">
            <a:off x="4596692" y="2757196"/>
            <a:ext cx="186384" cy="16072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3" name="等腰三角形 32"/>
          <p:cNvSpPr>
            <a:spLocks noChangeAspect="1" noChangeArrowheads="1"/>
          </p:cNvSpPr>
          <p:nvPr/>
        </p:nvSpPr>
        <p:spPr bwMode="auto">
          <a:xfrm rot="14246650" flipV="1">
            <a:off x="4596693" y="3549285"/>
            <a:ext cx="186384" cy="16072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4" name="TextBox 20"/>
          <p:cNvSpPr txBox="1"/>
          <p:nvPr/>
        </p:nvSpPr>
        <p:spPr>
          <a:xfrm>
            <a:off x="323528" y="195486"/>
            <a:ext cx="1443024"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2.</a:t>
            </a:r>
            <a:r>
              <a:rPr lang="zh-CN" altLang="en-US" sz="2000" b="1" dirty="0">
                <a:solidFill>
                  <a:srgbClr val="1C5D9B"/>
                </a:solidFill>
                <a:latin typeface="微软雅黑" panose="020B0503020204020204" pitchFamily="34" charset="-122"/>
                <a:ea typeface="微软雅黑" panose="020B0503020204020204" pitchFamily="34" charset="-122"/>
              </a:rPr>
              <a:t>申诉流程</a:t>
            </a:r>
          </a:p>
        </p:txBody>
      </p:sp>
      <p:sp>
        <p:nvSpPr>
          <p:cNvPr id="35" name="标题1"/>
          <p:cNvSpPr>
            <a:spLocks noChangeArrowheads="1"/>
          </p:cNvSpPr>
          <p:nvPr/>
        </p:nvSpPr>
        <p:spPr bwMode="gray">
          <a:xfrm>
            <a:off x="6084168" y="3795886"/>
            <a:ext cx="201622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用户使用新的用户名</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手机号和密码登录</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6" name="等腰三角形 35"/>
          <p:cNvSpPr>
            <a:spLocks noChangeAspect="1" noChangeArrowheads="1"/>
          </p:cNvSpPr>
          <p:nvPr/>
        </p:nvSpPr>
        <p:spPr bwMode="auto">
          <a:xfrm rot="16200000" flipV="1">
            <a:off x="5782572" y="3953466"/>
            <a:ext cx="197064" cy="1699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7" name="等腰三角形 36"/>
          <p:cNvSpPr>
            <a:spLocks noChangeAspect="1" noChangeArrowheads="1"/>
          </p:cNvSpPr>
          <p:nvPr/>
        </p:nvSpPr>
        <p:spPr bwMode="auto">
          <a:xfrm rot="14246650" flipV="1">
            <a:off x="1971042" y="1173021"/>
            <a:ext cx="186384" cy="16072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38" name="矩形 37"/>
          <p:cNvSpPr/>
          <p:nvPr/>
        </p:nvSpPr>
        <p:spPr>
          <a:xfrm rot="16200000">
            <a:off x="6962965" y="4179872"/>
            <a:ext cx="335923" cy="1152128"/>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zh-CN" altLang="en-US" b="1" dirty="0">
                <a:latin typeface="Heiti SC Light"/>
                <a:ea typeface="Heiti SC Light"/>
                <a:cs typeface="Heiti SC Light"/>
              </a:rPr>
              <a:t>申诉完成</a:t>
            </a:r>
          </a:p>
        </p:txBody>
      </p:sp>
      <p:sp>
        <p:nvSpPr>
          <p:cNvPr id="19" name="矩形 18"/>
          <p:cNvSpPr/>
          <p:nvPr/>
        </p:nvSpPr>
        <p:spPr>
          <a:xfrm>
            <a:off x="179512" y="3795886"/>
            <a:ext cx="3384376" cy="1052195"/>
          </a:xfrm>
          <a:prstGeom prst="rect">
            <a:avLst/>
          </a:prstGeom>
        </p:spPr>
        <p:txBody>
          <a:bodyPr wrap="square" lIns="68573" tIns="34287" rIns="68573" bIns="34287">
            <a:spAutoFit/>
          </a:bodyPr>
          <a:lstStyle/>
          <a:p>
            <a:r>
              <a:rPr lang="en-US" altLang="en-US" sz="1600" b="1" dirty="0">
                <a:solidFill>
                  <a:srgbClr val="FF0000"/>
                </a:solidFill>
                <a:latin typeface="HanziPen SC Regular"/>
                <a:ea typeface="Heiti SC Light"/>
                <a:cs typeface="HanziPen SC Regular"/>
                <a:sym typeface="+mn-ea"/>
              </a:rPr>
              <a:t>申诉问题产生的原因</a:t>
            </a:r>
            <a:r>
              <a:rPr lang="zh-CN" altLang="en-US" sz="1600" b="1" dirty="0">
                <a:solidFill>
                  <a:srgbClr val="FF0000"/>
                </a:solidFill>
                <a:latin typeface="HanziPen SC Regular"/>
                <a:ea typeface="Heiti SC Light"/>
                <a:cs typeface="HanziPen SC Regular"/>
                <a:sym typeface="+mn-ea"/>
              </a:rPr>
              <a:t>：</a:t>
            </a:r>
            <a:r>
              <a:rPr lang="zh-CN" altLang="en-US" sz="1600" dirty="0">
                <a:latin typeface="楷体" panose="02010609060101010101" pitchFamily="49" charset="-122"/>
                <a:ea typeface="楷体" panose="02010609060101010101" pitchFamily="49" charset="-122"/>
                <a:cs typeface="Times New Roman" panose="02020703060505090304" pitchFamily="18" charset="0"/>
                <a:sym typeface="+mn-ea"/>
              </a:rPr>
              <a:t>数据从旧系统导入后，团员旧手机号变更无法进行密码找回</a:t>
            </a:r>
            <a:r>
              <a:rPr lang="zh-CN" sz="1600" dirty="0">
                <a:latin typeface="楷体" panose="02010609060101010101" pitchFamily="49" charset="-122"/>
                <a:ea typeface="楷体" panose="02010609060101010101" pitchFamily="49" charset="-122"/>
                <a:cs typeface="Times New Roman" panose="02020703060505090304" pitchFamily="18" charset="0"/>
                <a:sym typeface="+mn-ea"/>
              </a:rPr>
              <a:t>，但是身份证信息已在系统中存在</a:t>
            </a:r>
          </a:p>
        </p:txBody>
      </p:sp>
      <p:sp>
        <p:nvSpPr>
          <p:cNvPr id="25" name="标题1"/>
          <p:cNvSpPr>
            <a:spLocks noChangeArrowheads="1"/>
          </p:cNvSpPr>
          <p:nvPr/>
        </p:nvSpPr>
        <p:spPr bwMode="gray">
          <a:xfrm>
            <a:off x="6911752" y="1491630"/>
            <a:ext cx="2016224" cy="432048"/>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电脑端访问</a:t>
            </a:r>
            <a:r>
              <a:rPr lang="en-US" altLang="zh-CN" sz="1050" b="1" dirty="0" err="1">
                <a:solidFill>
                  <a:schemeClr val="accent1">
                    <a:lumMod val="75000"/>
                  </a:schemeClr>
                </a:solidFill>
                <a:latin typeface="微软雅黑" panose="020B0503020204020204" pitchFamily="34" charset="-122"/>
                <a:ea typeface="微软雅黑" panose="020B0503020204020204" pitchFamily="34" charset="-122"/>
              </a:rPr>
              <a:t>web.sumkoo.com</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点击“个人申诉”</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 name="直线箭头连接符 2"/>
          <p:cNvCxnSpPr>
            <a:stCxn id="21" idx="3"/>
            <a:endCxn id="25" idx="1"/>
          </p:cNvCxnSpPr>
          <p:nvPr/>
        </p:nvCxnSpPr>
        <p:spPr>
          <a:xfrm flipV="1">
            <a:off x="5652120" y="1707654"/>
            <a:ext cx="1259632" cy="57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文本框 3"/>
          <p:cNvSpPr txBox="1"/>
          <p:nvPr/>
        </p:nvSpPr>
        <p:spPr>
          <a:xfrm>
            <a:off x="5796136" y="1275606"/>
            <a:ext cx="1080120" cy="415498"/>
          </a:xfrm>
          <a:prstGeom prst="rect">
            <a:avLst/>
          </a:prstGeom>
          <a:noFill/>
        </p:spPr>
        <p:txBody>
          <a:bodyPr wrap="square" rtlCol="0">
            <a:spAutoFit/>
          </a:bodyPr>
          <a:lstStyle/>
          <a:p>
            <a:pPr algn="ctr"/>
            <a:r>
              <a:rPr lang="zh-CN" altLang="en-US" sz="1050" b="1" dirty="0">
                <a:solidFill>
                  <a:srgbClr val="FF0000"/>
                </a:solidFill>
                <a:latin typeface="微软雅黑" panose="020B0503020204020204" pitchFamily="34" charset="-122"/>
                <a:ea typeface="微软雅黑" panose="020B0503020204020204" pitchFamily="34" charset="-122"/>
              </a:rPr>
              <a:t>兼容性问题</a:t>
            </a:r>
            <a:endParaRPr lang="en-US" altLang="zh-CN" sz="1050" b="1" dirty="0">
              <a:solidFill>
                <a:srgbClr val="FF0000"/>
              </a:solidFill>
              <a:latin typeface="微软雅黑" panose="020B0503020204020204" pitchFamily="34" charset="-122"/>
              <a:ea typeface="微软雅黑" panose="020B0503020204020204" pitchFamily="34" charset="-122"/>
            </a:endParaRPr>
          </a:p>
          <a:p>
            <a:pPr algn="ctr"/>
            <a:r>
              <a:rPr kumimoji="1" lang="zh-CN" altLang="en-US" sz="1050" b="1" dirty="0">
                <a:solidFill>
                  <a:srgbClr val="FF0000"/>
                </a:solidFill>
                <a:latin typeface="微软雅黑" panose="020B0503020204020204" pitchFamily="34" charset="-122"/>
                <a:ea typeface="微软雅黑" panose="020B0503020204020204" pitchFamily="34" charset="-122"/>
              </a:rPr>
              <a:t>照片无法上传</a:t>
            </a:r>
            <a:endParaRPr kumimoji="1" lang="zh-CN" altLang="en-US" dirty="0"/>
          </a:p>
        </p:txBody>
      </p:sp>
      <p:cxnSp>
        <p:nvCxnSpPr>
          <p:cNvPr id="7" name="直线箭头连接符 6"/>
          <p:cNvCxnSpPr>
            <a:stCxn id="25" idx="2"/>
            <a:endCxn id="22" idx="3"/>
          </p:cNvCxnSpPr>
          <p:nvPr/>
        </p:nvCxnSpPr>
        <p:spPr>
          <a:xfrm flipH="1">
            <a:off x="5652120" y="1923678"/>
            <a:ext cx="2267744" cy="509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左箭头 25">
            <a:hlinkClick r:id="rId3" action="ppaction://hlinksldjump"/>
            <a:extLst>
              <a:ext uri="{FF2B5EF4-FFF2-40B4-BE49-F238E27FC236}">
                <a16:creationId xmlns:a16="http://schemas.microsoft.com/office/drawing/2014/main" id="{460937B8-39CE-914F-9EE5-D0E58E456412}"/>
              </a:ext>
            </a:extLst>
          </p:cNvPr>
          <p:cNvSpPr/>
          <p:nvPr/>
        </p:nvSpPr>
        <p:spPr>
          <a:xfrm>
            <a:off x="323528" y="3409126"/>
            <a:ext cx="432048" cy="309528"/>
          </a:xfrm>
          <a:prstGeom prst="leftArrow">
            <a:avLst/>
          </a:prstGeom>
          <a:solidFill>
            <a:srgbClr val="C80003"/>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zh-CN" altLang="en-US" dirty="0"/>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20"/>
          <p:cNvSpPr txBox="1"/>
          <p:nvPr/>
        </p:nvSpPr>
        <p:spPr>
          <a:xfrm>
            <a:off x="512644" y="195486"/>
            <a:ext cx="3731059"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3.</a:t>
            </a:r>
            <a:r>
              <a:rPr lang="zh-CN" altLang="en-US" sz="2000" b="1" dirty="0">
                <a:solidFill>
                  <a:srgbClr val="1C5D9B"/>
                </a:solidFill>
                <a:latin typeface="微软雅黑" panose="020B0503020204020204" pitchFamily="34" charset="-122"/>
                <a:ea typeface="微软雅黑" panose="020B0503020204020204" pitchFamily="34" charset="-122"/>
              </a:rPr>
              <a:t>系统对团员编号的规范与限制</a:t>
            </a:r>
          </a:p>
        </p:txBody>
      </p:sp>
      <p:sp>
        <p:nvSpPr>
          <p:cNvPr id="32" name="Oval 19"/>
          <p:cNvSpPr>
            <a:spLocks noChangeArrowheads="1"/>
          </p:cNvSpPr>
          <p:nvPr/>
        </p:nvSpPr>
        <p:spPr bwMode="auto">
          <a:xfrm>
            <a:off x="312204" y="1743658"/>
            <a:ext cx="504056" cy="1656184"/>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rPr>
              <a:t>用户注册</a:t>
            </a:r>
            <a:endParaRPr lang="en-US" altLang="zh-CN" sz="1200" b="1" kern="0" dirty="0">
              <a:solidFill>
                <a:schemeClr val="bg1"/>
              </a:solidFill>
              <a:latin typeface="Arial" panose="020B0604020202090204" pitchFamily="34" charset="0"/>
              <a:ea typeface="微软雅黑" panose="020B0503020204020204" pitchFamily="34" charset="-122"/>
            </a:endParaRPr>
          </a:p>
        </p:txBody>
      </p:sp>
      <p:sp>
        <p:nvSpPr>
          <p:cNvPr id="17" name="标题1"/>
          <p:cNvSpPr>
            <a:spLocks noChangeArrowheads="1"/>
          </p:cNvSpPr>
          <p:nvPr/>
        </p:nvSpPr>
        <p:spPr bwMode="gray">
          <a:xfrm>
            <a:off x="1800018" y="843734"/>
            <a:ext cx="1688971" cy="431292"/>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团员编号</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12</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位，入团年份与团员编号前</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4</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位一致</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8" name="标题1"/>
          <p:cNvSpPr>
            <a:spLocks noChangeArrowheads="1"/>
          </p:cNvSpPr>
          <p:nvPr/>
        </p:nvSpPr>
        <p:spPr bwMode="gray">
          <a:xfrm>
            <a:off x="1799219" y="1463851"/>
            <a:ext cx="1296144" cy="431292"/>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团员编号符合团中央的号段要求</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5" name="标题1"/>
          <p:cNvSpPr>
            <a:spLocks noChangeArrowheads="1"/>
          </p:cNvSpPr>
          <p:nvPr/>
        </p:nvSpPr>
        <p:spPr bwMode="gray">
          <a:xfrm>
            <a:off x="1795913" y="2057499"/>
            <a:ext cx="1767469" cy="47442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入团时间为</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2016</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年之前</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系统自动生成团员编号</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6" name="标题1"/>
          <p:cNvSpPr>
            <a:spLocks noChangeArrowheads="1"/>
          </p:cNvSpPr>
          <p:nvPr/>
        </p:nvSpPr>
        <p:spPr bwMode="gray">
          <a:xfrm>
            <a:off x="1788218" y="2685732"/>
            <a:ext cx="2692819" cy="112644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入团时间为</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2016</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及</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2016</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年之后：与入团志愿书保持一致（</a:t>
            </a:r>
            <a:r>
              <a:rPr lang="zh-CN" altLang="en-US" sz="1050" b="1" dirty="0">
                <a:solidFill>
                  <a:srgbClr val="FFFF00"/>
                </a:solidFill>
                <a:latin typeface="微软雅黑" panose="020B0503020204020204" pitchFamily="34" charset="-122"/>
                <a:ea typeface="微软雅黑" panose="020B0503020204020204" pitchFamily="34" charset="-122"/>
              </a:rPr>
              <a:t>如没有，先向发展其入团的团组织申请，如无法联系或无法获得符合要求的编号，则上报校团委组织部，组织部上报团市委大学部申请新的编号。</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pic>
        <p:nvPicPr>
          <p:cNvPr id="29" name="图片 28" descr="261559182435_.pic_hd">
            <a:extLst>
              <a:ext uri="{FF2B5EF4-FFF2-40B4-BE49-F238E27FC236}">
                <a16:creationId xmlns:a16="http://schemas.microsoft.com/office/drawing/2014/main" id="{3B38A4AE-E9DE-8846-808C-58F1994D1CD7}"/>
              </a:ext>
            </a:extLst>
          </p:cNvPr>
          <p:cNvPicPr>
            <a:picLocks noChangeAspect="1"/>
          </p:cNvPicPr>
          <p:nvPr/>
        </p:nvPicPr>
        <p:blipFill>
          <a:blip r:embed="rId3"/>
          <a:stretch>
            <a:fillRect/>
          </a:stretch>
        </p:blipFill>
        <p:spPr>
          <a:xfrm>
            <a:off x="5054670" y="925634"/>
            <a:ext cx="2116752" cy="4129259"/>
          </a:xfrm>
          <a:prstGeom prst="rect">
            <a:avLst/>
          </a:prstGeom>
        </p:spPr>
      </p:pic>
      <p:sp>
        <p:nvSpPr>
          <p:cNvPr id="11" name="圆角矩形 10">
            <a:extLst>
              <a:ext uri="{FF2B5EF4-FFF2-40B4-BE49-F238E27FC236}">
                <a16:creationId xmlns:a16="http://schemas.microsoft.com/office/drawing/2014/main" id="{533FCE5A-8B66-DE42-87ED-9D8EB7690291}"/>
              </a:ext>
            </a:extLst>
          </p:cNvPr>
          <p:cNvSpPr/>
          <p:nvPr/>
        </p:nvSpPr>
        <p:spPr>
          <a:xfrm>
            <a:off x="4759503" y="3157143"/>
            <a:ext cx="2116752" cy="42271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标题1">
            <a:extLst>
              <a:ext uri="{FF2B5EF4-FFF2-40B4-BE49-F238E27FC236}">
                <a16:creationId xmlns:a16="http://schemas.microsoft.com/office/drawing/2014/main" id="{9661A9F0-27E1-E741-927F-FF48F0E8D910}"/>
              </a:ext>
            </a:extLst>
          </p:cNvPr>
          <p:cNvSpPr>
            <a:spLocks noChangeArrowheads="1"/>
          </p:cNvSpPr>
          <p:nvPr/>
        </p:nvSpPr>
        <p:spPr bwMode="gray">
          <a:xfrm>
            <a:off x="1795913" y="3969537"/>
            <a:ext cx="1767469" cy="47442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rgbClr val="FFFF00"/>
                </a:solidFill>
                <a:latin typeface="微软雅黑" panose="020B0503020204020204" pitchFamily="34" charset="-122"/>
                <a:ea typeface="微软雅黑" panose="020B0503020204020204" pitchFamily="34" charset="-122"/>
              </a:rPr>
              <a:t>未满</a:t>
            </a:r>
            <a:r>
              <a:rPr lang="en-US" altLang="zh-CN" sz="1050" b="1" dirty="0">
                <a:solidFill>
                  <a:srgbClr val="FFFF00"/>
                </a:solidFill>
                <a:latin typeface="微软雅黑" panose="020B0503020204020204" pitchFamily="34" charset="-122"/>
                <a:ea typeface="微软雅黑" panose="020B0503020204020204" pitchFamily="34" charset="-122"/>
              </a:rPr>
              <a:t>13</a:t>
            </a:r>
            <a:r>
              <a:rPr lang="zh-CN" altLang="en-US" sz="1050" b="1" dirty="0">
                <a:solidFill>
                  <a:srgbClr val="FFFF00"/>
                </a:solidFill>
                <a:latin typeface="微软雅黑" panose="020B0503020204020204" pitchFamily="34" charset="-122"/>
                <a:ea typeface="微软雅黑" panose="020B0503020204020204" pitchFamily="34" charset="-122"/>
              </a:rPr>
              <a:t>周岁入团，无法生成团员编号，需重新入团</a:t>
            </a:r>
            <a:endParaRPr lang="zh-CN" altLang="zh-CN" sz="1050" b="1" dirty="0">
              <a:solidFill>
                <a:srgbClr val="FFFF00"/>
              </a:solidFill>
              <a:latin typeface="微软雅黑" panose="020B0503020204020204" pitchFamily="34" charset="-122"/>
              <a:ea typeface="微软雅黑" panose="020B0503020204020204" pitchFamily="34" charset="-122"/>
            </a:endParaRPr>
          </a:p>
        </p:txBody>
      </p:sp>
      <p:cxnSp>
        <p:nvCxnSpPr>
          <p:cNvPr id="56" name="直线连接符 55">
            <a:extLst>
              <a:ext uri="{FF2B5EF4-FFF2-40B4-BE49-F238E27FC236}">
                <a16:creationId xmlns:a16="http://schemas.microsoft.com/office/drawing/2014/main" id="{3A2B4590-C2B0-2A44-86C7-E8ACC79769EB}"/>
              </a:ext>
            </a:extLst>
          </p:cNvPr>
          <p:cNvCxnSpPr/>
          <p:nvPr/>
        </p:nvCxnSpPr>
        <p:spPr>
          <a:xfrm>
            <a:off x="1187624" y="925634"/>
            <a:ext cx="0" cy="33023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8" name="直线箭头连接符 57">
            <a:extLst>
              <a:ext uri="{FF2B5EF4-FFF2-40B4-BE49-F238E27FC236}">
                <a16:creationId xmlns:a16="http://schemas.microsoft.com/office/drawing/2014/main" id="{B59A905D-0DE6-764B-B7F3-307F520F1265}"/>
              </a:ext>
            </a:extLst>
          </p:cNvPr>
          <p:cNvCxnSpPr>
            <a:cxnSpLocks/>
          </p:cNvCxnSpPr>
          <p:nvPr/>
        </p:nvCxnSpPr>
        <p:spPr>
          <a:xfrm>
            <a:off x="1187624" y="925634"/>
            <a:ext cx="504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0" name="直线箭头连接符 59">
            <a:extLst>
              <a:ext uri="{FF2B5EF4-FFF2-40B4-BE49-F238E27FC236}">
                <a16:creationId xmlns:a16="http://schemas.microsoft.com/office/drawing/2014/main" id="{49C6A76C-F571-884F-853E-E35537A77A3A}"/>
              </a:ext>
            </a:extLst>
          </p:cNvPr>
          <p:cNvCxnSpPr>
            <a:cxnSpLocks/>
          </p:cNvCxnSpPr>
          <p:nvPr/>
        </p:nvCxnSpPr>
        <p:spPr>
          <a:xfrm>
            <a:off x="1187624" y="1635646"/>
            <a:ext cx="504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5" name="直线连接符 64">
            <a:extLst>
              <a:ext uri="{FF2B5EF4-FFF2-40B4-BE49-F238E27FC236}">
                <a16:creationId xmlns:a16="http://schemas.microsoft.com/office/drawing/2014/main" id="{13E617D0-F660-2B4C-9DC3-5E4C83AA72F3}"/>
              </a:ext>
            </a:extLst>
          </p:cNvPr>
          <p:cNvCxnSpPr/>
          <p:nvPr/>
        </p:nvCxnSpPr>
        <p:spPr>
          <a:xfrm>
            <a:off x="816260" y="2499742"/>
            <a:ext cx="3713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7" name="直线箭头连接符 66">
            <a:extLst>
              <a:ext uri="{FF2B5EF4-FFF2-40B4-BE49-F238E27FC236}">
                <a16:creationId xmlns:a16="http://schemas.microsoft.com/office/drawing/2014/main" id="{B92447BF-8AB6-9A44-A9BD-FF1E4A6BEB0D}"/>
              </a:ext>
            </a:extLst>
          </p:cNvPr>
          <p:cNvCxnSpPr>
            <a:cxnSpLocks/>
          </p:cNvCxnSpPr>
          <p:nvPr/>
        </p:nvCxnSpPr>
        <p:spPr>
          <a:xfrm>
            <a:off x="1187624" y="2305713"/>
            <a:ext cx="504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8" name="直线箭头连接符 67">
            <a:extLst>
              <a:ext uri="{FF2B5EF4-FFF2-40B4-BE49-F238E27FC236}">
                <a16:creationId xmlns:a16="http://schemas.microsoft.com/office/drawing/2014/main" id="{D6E0FFD8-D834-5745-B907-5CAB29462A1C}"/>
              </a:ext>
            </a:extLst>
          </p:cNvPr>
          <p:cNvCxnSpPr>
            <a:cxnSpLocks/>
          </p:cNvCxnSpPr>
          <p:nvPr/>
        </p:nvCxnSpPr>
        <p:spPr>
          <a:xfrm>
            <a:off x="1187624" y="3157143"/>
            <a:ext cx="504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9" name="直线箭头连接符 68">
            <a:extLst>
              <a:ext uri="{FF2B5EF4-FFF2-40B4-BE49-F238E27FC236}">
                <a16:creationId xmlns:a16="http://schemas.microsoft.com/office/drawing/2014/main" id="{9DDAF9D5-230A-A549-AF1B-49661AE7C6D8}"/>
              </a:ext>
            </a:extLst>
          </p:cNvPr>
          <p:cNvCxnSpPr>
            <a:cxnSpLocks/>
          </p:cNvCxnSpPr>
          <p:nvPr/>
        </p:nvCxnSpPr>
        <p:spPr>
          <a:xfrm>
            <a:off x="1187624" y="4227934"/>
            <a:ext cx="504056"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36096" y="294845"/>
            <a:ext cx="3216251" cy="1115684"/>
          </a:xfrm>
          <a:prstGeom prst="rect">
            <a:avLst/>
          </a:prstGeom>
        </p:spPr>
        <p:txBody>
          <a:bodyPr wrap="none" lIns="68573" tIns="34287" rIns="68573" bIns="34287">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团员注册后，</a:t>
            </a:r>
            <a:endParaRPr lang="en-US" altLang="zh-CN" sz="1600" b="1" dirty="0">
              <a:solidFill>
                <a:schemeClr val="accent1"/>
              </a:solidFill>
              <a:latin typeface="微软雅黑" panose="020B0503020204020204" pitchFamily="34" charset="-122"/>
              <a:ea typeface="微软雅黑" panose="020B0503020204020204" pitchFamily="34" charset="-122"/>
            </a:endParaRPr>
          </a:p>
          <a:p>
            <a:r>
              <a:rPr lang="zh-CN" altLang="en-US" sz="1600" b="1" dirty="0">
                <a:solidFill>
                  <a:schemeClr val="accent1"/>
                </a:solidFill>
                <a:latin typeface="微软雅黑" panose="020B0503020204020204" pitchFamily="34" charset="-122"/>
                <a:ea typeface="微软雅黑" panose="020B0503020204020204" pitchFamily="34" charset="-122"/>
              </a:rPr>
              <a:t>需要</a:t>
            </a:r>
            <a:r>
              <a:rPr lang="zh-CN" altLang="en-US" sz="1600" b="1" dirty="0">
                <a:solidFill>
                  <a:srgbClr val="FF6600"/>
                </a:solidFill>
                <a:latin typeface="微软雅黑" panose="020B0503020204020204" pitchFamily="34" charset="-122"/>
                <a:ea typeface="微软雅黑" panose="020B0503020204020204" pitchFamily="34" charset="-122"/>
              </a:rPr>
              <a:t>团组织</a:t>
            </a:r>
            <a:r>
              <a:rPr lang="zh-CN" altLang="en-US" sz="1600" b="1" dirty="0">
                <a:solidFill>
                  <a:schemeClr val="accent1"/>
                </a:solidFill>
                <a:latin typeface="微软雅黑" panose="020B0503020204020204" pitchFamily="34" charset="-122"/>
                <a:ea typeface="微软雅黑" panose="020B0503020204020204" pitchFamily="34" charset="-122"/>
              </a:rPr>
              <a:t>在后台同意其加入申请</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50000"/>
              </a:lnSpc>
            </a:pPr>
            <a:endParaRPr lang="en-US" altLang="zh-CN" sz="1600" b="1" dirty="0">
              <a:solidFill>
                <a:schemeClr val="accent1"/>
              </a:solidFill>
              <a:latin typeface="微软雅黑" panose="020B0503020204020204" pitchFamily="34" charset="-122"/>
              <a:ea typeface="微软雅黑" panose="020B0503020204020204" pitchFamily="34" charset="-122"/>
            </a:endParaRPr>
          </a:p>
          <a:p>
            <a:r>
              <a:rPr lang="zh-CN" altLang="en-US" sz="1400" dirty="0">
                <a:latin typeface="楷体" panose="02010609060101010101" pitchFamily="49" charset="-122"/>
                <a:ea typeface="楷体" panose="02010609060101010101" pitchFamily="49" charset="-122"/>
                <a:cs typeface="Times New Roman" panose="02020703060505090304" pitchFamily="18" charset="0"/>
              </a:rPr>
              <a:t>我的团员</a:t>
            </a:r>
            <a:r>
              <a:rPr lang="en-US" altLang="zh-CN" sz="1400" dirty="0">
                <a:latin typeface="楷体" panose="02010609060101010101" pitchFamily="49" charset="-122"/>
                <a:ea typeface="楷体" panose="02010609060101010101" pitchFamily="49" charset="-122"/>
                <a:cs typeface="Times New Roman" panose="02020703060505090304" pitchFamily="18" charset="0"/>
              </a:rPr>
              <a:t>-》</a:t>
            </a:r>
            <a:r>
              <a:rPr lang="zh-CN" altLang="en-US" sz="1400" dirty="0">
                <a:latin typeface="楷体" panose="02010609060101010101" pitchFamily="49" charset="-122"/>
                <a:ea typeface="楷体" panose="02010609060101010101" pitchFamily="49" charset="-122"/>
                <a:cs typeface="Times New Roman" panose="02020703060505090304" pitchFamily="18" charset="0"/>
              </a:rPr>
              <a:t>申请加入</a:t>
            </a:r>
            <a:r>
              <a:rPr lang="en-US" altLang="zh-CN" sz="1400" dirty="0">
                <a:latin typeface="楷体" panose="02010609060101010101" pitchFamily="49" charset="-122"/>
                <a:ea typeface="楷体" panose="02010609060101010101" pitchFamily="49" charset="-122"/>
                <a:cs typeface="Times New Roman" panose="02020703060505090304" pitchFamily="18" charset="0"/>
              </a:rPr>
              <a:t>-》</a:t>
            </a:r>
            <a:r>
              <a:rPr lang="zh-CN" altLang="en-US" sz="1400" dirty="0">
                <a:latin typeface="楷体" panose="02010609060101010101" pitchFamily="49" charset="-122"/>
                <a:ea typeface="楷体" panose="02010609060101010101" pitchFamily="49" charset="-122"/>
                <a:cs typeface="Times New Roman" panose="02020703060505090304" pitchFamily="18" charset="0"/>
              </a:rPr>
              <a:t>同意</a:t>
            </a:r>
            <a:endParaRPr lang="en-US" altLang="zh-CN" sz="1400" dirty="0">
              <a:latin typeface="楷体" panose="02010609060101010101" pitchFamily="49" charset="-122"/>
              <a:ea typeface="楷体" panose="02010609060101010101" pitchFamily="49" charset="-122"/>
              <a:cs typeface="Times New Roman" panose="02020703060505090304" pitchFamily="18" charset="0"/>
            </a:endParaRPr>
          </a:p>
          <a:p>
            <a:r>
              <a:rPr lang="zh-CN" altLang="en-US" sz="1400" b="1" dirty="0">
                <a:solidFill>
                  <a:schemeClr val="accent1"/>
                </a:solidFill>
                <a:latin typeface="楷体" panose="02010609060101010101" pitchFamily="49" charset="-122"/>
                <a:ea typeface="楷体" panose="02010609060101010101" pitchFamily="49" charset="-122"/>
                <a:cs typeface="Times New Roman" panose="02020703060505090304" pitchFamily="18" charset="0"/>
              </a:rPr>
              <a:t>或</a:t>
            </a:r>
            <a:r>
              <a:rPr lang="en-US" altLang="zh-CN" sz="1400" b="1" dirty="0">
                <a:solidFill>
                  <a:schemeClr val="accent1"/>
                </a:solidFill>
                <a:latin typeface="楷体" panose="02010609060101010101" pitchFamily="49" charset="-122"/>
                <a:ea typeface="楷体" panose="02010609060101010101" pitchFamily="49" charset="-122"/>
                <a:cs typeface="Times New Roman" panose="02020703060505090304" pitchFamily="18" charset="0"/>
              </a:rPr>
              <a:t> </a:t>
            </a:r>
            <a:r>
              <a:rPr lang="zh-CN" altLang="en-US" sz="1400" dirty="0">
                <a:latin typeface="楷体" panose="02010609060101010101" pitchFamily="49" charset="-122"/>
                <a:ea typeface="楷体" panose="02010609060101010101" pitchFamily="49" charset="-122"/>
                <a:cs typeface="Times New Roman" panose="02020703060505090304" pitchFamily="18" charset="0"/>
              </a:rPr>
              <a:t>我的团员</a:t>
            </a:r>
            <a:r>
              <a:rPr lang="en-US" altLang="zh-CN" sz="1400" dirty="0">
                <a:latin typeface="楷体" panose="02010609060101010101" pitchFamily="49" charset="-122"/>
                <a:ea typeface="楷体" panose="02010609060101010101" pitchFamily="49" charset="-122"/>
                <a:cs typeface="Times New Roman" panose="02020703060505090304" pitchFamily="18" charset="0"/>
              </a:rPr>
              <a:t>-》</a:t>
            </a:r>
            <a:r>
              <a:rPr lang="zh-CN" altLang="en-US" sz="1400" dirty="0">
                <a:latin typeface="楷体" panose="02010609060101010101" pitchFamily="49" charset="-122"/>
                <a:ea typeface="楷体" panose="02010609060101010101" pitchFamily="49" charset="-122"/>
                <a:cs typeface="Times New Roman" panose="02020703060505090304" pitchFamily="18" charset="0"/>
              </a:rPr>
              <a:t>添加团员</a:t>
            </a:r>
            <a:endParaRPr lang="en-US" altLang="zh-CN" sz="1400" b="1" dirty="0">
              <a:solidFill>
                <a:schemeClr val="accent1"/>
              </a:solidFill>
              <a:latin typeface="微软雅黑" panose="020B0503020204020204" pitchFamily="34" charset="-122"/>
              <a:ea typeface="微软雅黑" panose="020B0503020204020204" pitchFamily="34" charset="-122"/>
            </a:endParaRPr>
          </a:p>
        </p:txBody>
      </p:sp>
      <p:sp>
        <p:nvSpPr>
          <p:cNvPr id="4" name="矩形 3"/>
          <p:cNvSpPr/>
          <p:nvPr/>
        </p:nvSpPr>
        <p:spPr>
          <a:xfrm>
            <a:off x="5436096" y="1754459"/>
            <a:ext cx="3626620" cy="902805"/>
          </a:xfrm>
          <a:prstGeom prst="rect">
            <a:avLst/>
          </a:prstGeom>
        </p:spPr>
        <p:txBody>
          <a:bodyPr wrap="none" lIns="68573" tIns="34287" rIns="68573" bIns="34287">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团组织通过团员的加入申请后，</a:t>
            </a:r>
            <a:endParaRPr lang="en-US" altLang="zh-CN" sz="1600" b="1" dirty="0">
              <a:solidFill>
                <a:schemeClr val="accent1"/>
              </a:solidFill>
              <a:latin typeface="微软雅黑" panose="020B0503020204020204" pitchFamily="34" charset="-122"/>
              <a:ea typeface="微软雅黑" panose="020B0503020204020204" pitchFamily="34" charset="-122"/>
            </a:endParaRPr>
          </a:p>
          <a:p>
            <a:r>
              <a:rPr lang="zh-CN" altLang="en-US" sz="1600" b="1" dirty="0">
                <a:solidFill>
                  <a:schemeClr val="accent1"/>
                </a:solidFill>
                <a:latin typeface="微软雅黑" panose="020B0503020204020204" pitchFamily="34" charset="-122"/>
                <a:ea typeface="微软雅黑" panose="020B0503020204020204" pitchFamily="34" charset="-122"/>
              </a:rPr>
              <a:t>用户能够以</a:t>
            </a:r>
            <a:r>
              <a:rPr lang="zh-CN" altLang="en-US" sz="1600" b="1" dirty="0">
                <a:solidFill>
                  <a:srgbClr val="FF6600"/>
                </a:solidFill>
                <a:latin typeface="微软雅黑" panose="020B0503020204020204" pitchFamily="34" charset="-122"/>
                <a:ea typeface="微软雅黑" panose="020B0503020204020204" pitchFamily="34" charset="-122"/>
              </a:rPr>
              <a:t>团员身份</a:t>
            </a:r>
            <a:r>
              <a:rPr lang="zh-CN" altLang="en-US" sz="1600" b="1" dirty="0">
                <a:solidFill>
                  <a:schemeClr val="accent1"/>
                </a:solidFill>
                <a:latin typeface="微软雅黑" panose="020B0503020204020204" pitchFamily="34" charset="-122"/>
                <a:ea typeface="微软雅黑" panose="020B0503020204020204" pitchFamily="34" charset="-122"/>
              </a:rPr>
              <a:t>使用系统相关功能</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50000"/>
              </a:lnSpc>
            </a:pPr>
            <a:endParaRPr lang="en-US" altLang="zh-CN" sz="1400" b="1" dirty="0">
              <a:solidFill>
                <a:schemeClr val="accent1"/>
              </a:solidFill>
              <a:latin typeface="微软雅黑" panose="020B0503020204020204" pitchFamily="34" charset="-122"/>
              <a:ea typeface="微软雅黑" panose="020B0503020204020204" pitchFamily="34" charset="-122"/>
            </a:endParaRPr>
          </a:p>
          <a:p>
            <a:pPr>
              <a:lnSpc>
                <a:spcPct val="50000"/>
              </a:lnSpc>
            </a:pPr>
            <a:endParaRPr lang="en-US" altLang="zh-CN" sz="1400" b="1" dirty="0">
              <a:solidFill>
                <a:schemeClr val="accent1"/>
              </a:solidFill>
              <a:latin typeface="微软雅黑" panose="020B0503020204020204" pitchFamily="34" charset="-122"/>
              <a:ea typeface="微软雅黑" panose="020B0503020204020204" pitchFamily="34" charset="-122"/>
            </a:endParaRPr>
          </a:p>
          <a:p>
            <a:pPr>
              <a:lnSpc>
                <a:spcPct val="50000"/>
              </a:lnSpc>
            </a:pPr>
            <a:r>
              <a:rPr lang="zh-CN" altLang="en-US" sz="1400" dirty="0">
                <a:latin typeface="楷体" panose="02010609060101010101" pitchFamily="49" charset="-122"/>
                <a:ea typeface="楷体" panose="02010609060101010101" pitchFamily="49" charset="-122"/>
                <a:cs typeface="Times New Roman" panose="02020703060505090304" pitchFamily="18" charset="0"/>
              </a:rPr>
              <a:t>如：社区服务功能、</a:t>
            </a:r>
            <a:r>
              <a:rPr lang="en-US" altLang="zh-CN" sz="1400" dirty="0">
                <a:latin typeface="楷体" panose="02010609060101010101" pitchFamily="49" charset="-122"/>
                <a:ea typeface="楷体" panose="02010609060101010101" pitchFamily="49" charset="-122"/>
                <a:cs typeface="Times New Roman" panose="02020703060505090304" pitchFamily="18" charset="0"/>
              </a:rPr>
              <a:t>6+N</a:t>
            </a:r>
            <a:r>
              <a:rPr lang="zh-CN" altLang="en-US" sz="1400" dirty="0">
                <a:latin typeface="楷体" panose="02010609060101010101" pitchFamily="49" charset="-122"/>
                <a:ea typeface="楷体" panose="02010609060101010101" pitchFamily="49" charset="-122"/>
                <a:cs typeface="Times New Roman" panose="02020703060505090304" pitchFamily="18" charset="0"/>
              </a:rPr>
              <a:t>团务活动的报名</a:t>
            </a:r>
            <a:endParaRPr lang="en-US" altLang="zh-CN" sz="1400" b="1"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323528" y="1086933"/>
            <a:ext cx="3190603" cy="1115684"/>
          </a:xfrm>
          <a:prstGeom prst="rect">
            <a:avLst/>
          </a:prstGeom>
        </p:spPr>
        <p:txBody>
          <a:bodyPr wrap="none" lIns="68573" tIns="34287" rIns="68573" bIns="34287">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rPr>
              <a:t>团组织通过团员的加入申请前，</a:t>
            </a:r>
            <a:endParaRPr lang="en-US" altLang="zh-CN" sz="1600" b="1" dirty="0">
              <a:solidFill>
                <a:schemeClr val="accent1"/>
              </a:solidFill>
              <a:latin typeface="微软雅黑" panose="020B0503020204020204" pitchFamily="34" charset="-122"/>
              <a:ea typeface="微软雅黑" panose="020B0503020204020204" pitchFamily="34" charset="-122"/>
            </a:endParaRPr>
          </a:p>
          <a:p>
            <a:r>
              <a:rPr lang="zh-CN" altLang="en-US" sz="1600" b="1" dirty="0">
                <a:solidFill>
                  <a:schemeClr val="accent1"/>
                </a:solidFill>
                <a:latin typeface="微软雅黑" panose="020B0503020204020204" pitchFamily="34" charset="-122"/>
                <a:ea typeface="微软雅黑" panose="020B0503020204020204" pitchFamily="34" charset="-122"/>
              </a:rPr>
              <a:t>应</a:t>
            </a:r>
            <a:r>
              <a:rPr lang="zh-CN" altLang="en-US" sz="1600" b="1" dirty="0">
                <a:solidFill>
                  <a:srgbClr val="FF6600"/>
                </a:solidFill>
                <a:latin typeface="微软雅黑" panose="020B0503020204020204" pitchFamily="34" charset="-122"/>
                <a:ea typeface="微软雅黑" panose="020B0503020204020204" pitchFamily="34" charset="-122"/>
              </a:rPr>
              <a:t>仔细确认</a:t>
            </a:r>
            <a:r>
              <a:rPr lang="zh-CN" altLang="en-US" sz="1600" b="1" dirty="0">
                <a:solidFill>
                  <a:schemeClr val="accent1"/>
                </a:solidFill>
                <a:latin typeface="微软雅黑" panose="020B0503020204020204" pitchFamily="34" charset="-122"/>
                <a:ea typeface="微软雅黑" panose="020B0503020204020204" pitchFamily="34" charset="-122"/>
              </a:rPr>
              <a:t>其团员身份</a:t>
            </a:r>
            <a:endParaRPr lang="en-US" altLang="zh-CN" sz="1600" b="1" dirty="0">
              <a:solidFill>
                <a:schemeClr val="accent1"/>
              </a:solidFill>
              <a:latin typeface="微软雅黑" panose="020B0503020204020204" pitchFamily="34" charset="-122"/>
              <a:ea typeface="微软雅黑" panose="020B0503020204020204" pitchFamily="34" charset="-122"/>
            </a:endParaRPr>
          </a:p>
          <a:p>
            <a:pPr>
              <a:lnSpc>
                <a:spcPct val="50000"/>
              </a:lnSpc>
            </a:pPr>
            <a:endParaRPr lang="en-US" altLang="zh-CN" sz="1600" b="1" dirty="0">
              <a:solidFill>
                <a:schemeClr val="accent1"/>
              </a:solidFill>
              <a:latin typeface="微软雅黑" panose="020B0503020204020204" pitchFamily="34" charset="-122"/>
              <a:ea typeface="微软雅黑" panose="020B0503020204020204" pitchFamily="34" charset="-122"/>
            </a:endParaRPr>
          </a:p>
          <a:p>
            <a:r>
              <a:rPr lang="zh-CN" altLang="en-US" sz="1400" dirty="0">
                <a:latin typeface="楷体" panose="02010609060101010101" pitchFamily="49" charset="-122"/>
                <a:ea typeface="楷体" panose="02010609060101010101" pitchFamily="49" charset="-122"/>
                <a:cs typeface="Times New Roman" panose="02020703060505090304" pitchFamily="18" charset="0"/>
              </a:rPr>
              <a:t>如将非团员身份的用户误加入团组织，</a:t>
            </a:r>
            <a:endParaRPr lang="en-US" altLang="zh-CN" sz="1400" dirty="0">
              <a:latin typeface="楷体" panose="02010609060101010101" pitchFamily="49" charset="-122"/>
              <a:ea typeface="楷体" panose="02010609060101010101" pitchFamily="49" charset="-122"/>
              <a:cs typeface="Times New Roman" panose="02020703060505090304" pitchFamily="18" charset="0"/>
            </a:endParaRPr>
          </a:p>
          <a:p>
            <a:r>
              <a:rPr lang="zh-CN" altLang="en-US" sz="1400" dirty="0">
                <a:latin typeface="楷体" panose="02010609060101010101" pitchFamily="49" charset="-122"/>
                <a:ea typeface="楷体" panose="02010609060101010101" pitchFamily="49" charset="-122"/>
                <a:cs typeface="Times New Roman" panose="02020703060505090304" pitchFamily="18" charset="0"/>
              </a:rPr>
              <a:t>需联系后台进行处理。</a:t>
            </a:r>
            <a:endParaRPr lang="en-US" altLang="zh-CN" sz="1400" dirty="0">
              <a:latin typeface="楷体" panose="02010609060101010101" pitchFamily="49" charset="-122"/>
              <a:ea typeface="楷体" panose="02010609060101010101" pitchFamily="49" charset="-122"/>
              <a:cs typeface="Times New Roman" panose="02020703060505090304" pitchFamily="18" charset="0"/>
            </a:endParaRPr>
          </a:p>
        </p:txBody>
      </p:sp>
      <p:sp>
        <p:nvSpPr>
          <p:cNvPr id="6" name="等腰三角形 5"/>
          <p:cNvSpPr>
            <a:spLocks noChangeAspect="1" noChangeArrowheads="1"/>
          </p:cNvSpPr>
          <p:nvPr/>
        </p:nvSpPr>
        <p:spPr bwMode="auto">
          <a:xfrm rot="5400000" flipV="1">
            <a:off x="5207722" y="523220"/>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9" name="等腰三角形 18"/>
          <p:cNvSpPr>
            <a:spLocks noChangeAspect="1" noChangeArrowheads="1"/>
          </p:cNvSpPr>
          <p:nvPr/>
        </p:nvSpPr>
        <p:spPr bwMode="auto">
          <a:xfrm rot="5400000" flipV="1">
            <a:off x="5207722" y="2128894"/>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tx1">
                  <a:lumMod val="65000"/>
                  <a:lumOff val="35000"/>
                </a:schemeClr>
              </a:solidFill>
              <a:sym typeface="微软雅黑" panose="020B0503020204020204" pitchFamily="34" charset="-122"/>
            </a:endParaRPr>
          </a:p>
        </p:txBody>
      </p:sp>
      <p:sp>
        <p:nvSpPr>
          <p:cNvPr id="11" name="等腰三角形 18"/>
          <p:cNvSpPr>
            <a:spLocks noChangeAspect="1" noChangeArrowheads="1"/>
          </p:cNvSpPr>
          <p:nvPr/>
        </p:nvSpPr>
        <p:spPr bwMode="auto">
          <a:xfrm rot="16200000" flipH="1" flipV="1">
            <a:off x="3263506" y="1281427"/>
            <a:ext cx="179437" cy="154736"/>
          </a:xfrm>
          <a:prstGeom prst="triangle">
            <a:avLst>
              <a:gd name="adj" fmla="val 50000"/>
            </a:avLst>
          </a:prstGeom>
          <a:solidFill>
            <a:schemeClr val="accent1"/>
          </a:solidFill>
          <a:ln>
            <a:noFill/>
          </a:ln>
        </p:spPr>
        <p:txBody>
          <a:bodyPr lIns="68573" tIns="34287" rIns="68573" bIns="34287" anchor="ctr"/>
          <a:lstStyle>
            <a:lvl1pPr>
              <a:spcBef>
                <a:spcPct val="20000"/>
              </a:spcBef>
              <a:buFont typeface="Arial" panose="020B060402020209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1pPr>
            <a:lvl2pPr marL="742950" indent="-285750">
              <a:spcBef>
                <a:spcPct val="20000"/>
              </a:spcBef>
              <a:buFont typeface="Arial" panose="020B060402020209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2pPr>
            <a:lvl3pPr marL="1143000" indent="-228600">
              <a:spcBef>
                <a:spcPct val="20000"/>
              </a:spcBef>
              <a:buFont typeface="Arial" panose="020B060402020209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3pPr>
            <a:lvl4pPr marL="16002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4pPr>
            <a:lvl5pPr marL="2057400" indent="-228600">
              <a:spcBef>
                <a:spcPct val="20000"/>
              </a:spcBef>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5pPr>
            <a:lvl6pPr marL="25146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6pPr>
            <a:lvl7pPr marL="29718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7pPr>
            <a:lvl8pPr marL="34290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8pPr>
            <a:lvl9pPr marL="3886200" indent="-228600" eaLnBrk="0" fontAlgn="base" hangingPunct="0">
              <a:spcBef>
                <a:spcPct val="20000"/>
              </a:spcBef>
              <a:spcAft>
                <a:spcPct val="0"/>
              </a:spcAft>
              <a:buFont typeface="Arial" panose="020B060402020209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702030404030204" pitchFamily="34" charset="0"/>
              </a:defRPr>
            </a:lvl9pPr>
          </a:lstStyle>
          <a:p>
            <a:pPr algn="ctr" eaLnBrk="1" hangingPunct="1">
              <a:spcBef>
                <a:spcPct val="0"/>
              </a:spcBef>
              <a:buFont typeface="Arial" panose="020B0604020202090204" pitchFamily="34" charset="0"/>
              <a:buNone/>
            </a:pPr>
            <a:endParaRPr lang="zh-CN" altLang="zh-CN" sz="1500">
              <a:solidFill>
                <a:schemeClr val="accent3">
                  <a:lumMod val="75000"/>
                </a:schemeClr>
              </a:solidFill>
              <a:sym typeface="微软雅黑" panose="020B0503020204020204" pitchFamily="34" charset="-122"/>
            </a:endParaRPr>
          </a:p>
        </p:txBody>
      </p:sp>
      <p:sp>
        <p:nvSpPr>
          <p:cNvPr id="13" name="形状 12"/>
          <p:cNvSpPr/>
          <p:nvPr/>
        </p:nvSpPr>
        <p:spPr>
          <a:xfrm>
            <a:off x="3373708" y="848326"/>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4" name="空心弧 13"/>
          <p:cNvSpPr/>
          <p:nvPr/>
        </p:nvSpPr>
        <p:spPr>
          <a:xfrm>
            <a:off x="3876397" y="1827001"/>
            <a:ext cx="1203665" cy="1204148"/>
          </a:xfrm>
          <a:prstGeom prst="blockArc">
            <a:avLst>
              <a:gd name="adj1" fmla="val 13624405"/>
              <a:gd name="adj2" fmla="val 17228224"/>
              <a:gd name="adj3" fmla="val 11481"/>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5" name="空心弧 14"/>
          <p:cNvSpPr/>
          <p:nvPr/>
        </p:nvSpPr>
        <p:spPr>
          <a:xfrm>
            <a:off x="3872391" y="1827001"/>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
        <p:nvSpPr>
          <p:cNvPr id="16" name="任意多边形 15"/>
          <p:cNvSpPr/>
          <p:nvPr/>
        </p:nvSpPr>
        <p:spPr>
          <a:xfrm rot="17307692">
            <a:off x="4144521" y="460622"/>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7" name="任意多边形 16"/>
          <p:cNvSpPr/>
          <p:nvPr/>
        </p:nvSpPr>
        <p:spPr>
          <a:xfrm rot="17033835">
            <a:off x="3878416" y="154412"/>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900">
              <a:solidFill>
                <a:schemeClr val="accent1">
                  <a:lumMod val="75000"/>
                </a:schemeClr>
              </a:solidFill>
            </a:endParaRPr>
          </a:p>
        </p:txBody>
      </p:sp>
      <p:sp>
        <p:nvSpPr>
          <p:cNvPr id="18" name="TextBox 17"/>
          <p:cNvSpPr txBox="1"/>
          <p:nvPr/>
        </p:nvSpPr>
        <p:spPr>
          <a:xfrm>
            <a:off x="4262070" y="348453"/>
            <a:ext cx="424272" cy="654025"/>
          </a:xfrm>
          <a:prstGeom prst="rect">
            <a:avLst/>
          </a:prstGeom>
          <a:noFill/>
        </p:spPr>
        <p:txBody>
          <a:bodyPr wrap="none" lIns="68580" tIns="34290" rIns="68580" bIns="34290" rtlCol="0">
            <a:spAutoFit/>
          </a:bodyPr>
          <a:lstStyle/>
          <a:p>
            <a:r>
              <a:rPr lang="zh-CN" altLang="zh-CN" sz="3800" b="1" dirty="0">
                <a:solidFill>
                  <a:schemeClr val="accent1"/>
                </a:solidFill>
                <a:latin typeface="微软雅黑" panose="020B0503020204020204" pitchFamily="34" charset="-122"/>
                <a:ea typeface="微软雅黑" panose="020B0503020204020204" pitchFamily="34" charset="-122"/>
              </a:rPr>
              <a:t>1</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3822661" y="1210776"/>
            <a:ext cx="424272" cy="654025"/>
          </a:xfrm>
          <a:prstGeom prst="rect">
            <a:avLst/>
          </a:prstGeom>
          <a:noFill/>
        </p:spPr>
        <p:txBody>
          <a:bodyPr wrap="none" lIns="68580" tIns="34290" rIns="68580" bIns="34290" rtlCol="0">
            <a:spAutoFit/>
          </a:bodyPr>
          <a:lstStyle/>
          <a:p>
            <a:r>
              <a:rPr lang="zh-CN" altLang="zh-CN" sz="3800" b="1" dirty="0">
                <a:solidFill>
                  <a:schemeClr val="accent2"/>
                </a:solidFill>
                <a:latin typeface="微软雅黑" panose="020B0503020204020204" pitchFamily="34" charset="-122"/>
                <a:ea typeface="微软雅黑" panose="020B0503020204020204" pitchFamily="34" charset="-122"/>
              </a:rPr>
              <a:t>2</a:t>
            </a:r>
            <a:endParaRPr lang="zh-CN" altLang="en-US" sz="3800" b="1" dirty="0">
              <a:solidFill>
                <a:schemeClr val="accent2"/>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4249131" y="2067377"/>
            <a:ext cx="424272" cy="654025"/>
          </a:xfrm>
          <a:prstGeom prst="rect">
            <a:avLst/>
          </a:prstGeom>
          <a:noFill/>
        </p:spPr>
        <p:txBody>
          <a:bodyPr wrap="none" lIns="68580" tIns="34290" rIns="68580" bIns="34290" rtlCol="0">
            <a:spAutoFit/>
          </a:bodyPr>
          <a:lstStyle/>
          <a:p>
            <a:r>
              <a:rPr lang="zh-CN" altLang="zh-CN" sz="3800" b="1" dirty="0">
                <a:solidFill>
                  <a:schemeClr val="accent1"/>
                </a:solidFill>
                <a:latin typeface="微软雅黑" panose="020B0503020204020204" pitchFamily="34" charset="-122"/>
                <a:ea typeface="微软雅黑" panose="020B0503020204020204" pitchFamily="34" charset="-122"/>
              </a:rPr>
              <a:t>3</a:t>
            </a:r>
            <a:endParaRPr lang="zh-CN" altLang="en-US" sz="3800" b="1" dirty="0">
              <a:solidFill>
                <a:schemeClr val="accent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23528" y="195486"/>
            <a:ext cx="2686050" cy="39878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4.</a:t>
            </a:r>
            <a:r>
              <a:rPr lang="zh-CN" altLang="en-US" sz="2000" b="1" dirty="0">
                <a:solidFill>
                  <a:srgbClr val="1C5D9B"/>
                </a:solidFill>
                <a:latin typeface="微软雅黑" panose="020B0503020204020204" pitchFamily="34" charset="-122"/>
                <a:ea typeface="微软雅黑" panose="020B0503020204020204" pitchFamily="34" charset="-122"/>
              </a:rPr>
              <a:t>团组织确认团员身份</a:t>
            </a:r>
          </a:p>
        </p:txBody>
      </p:sp>
      <p:sp>
        <p:nvSpPr>
          <p:cNvPr id="22" name="TextBox 20"/>
          <p:cNvSpPr txBox="1"/>
          <p:nvPr/>
        </p:nvSpPr>
        <p:spPr>
          <a:xfrm>
            <a:off x="323528" y="2859782"/>
            <a:ext cx="2492990" cy="400110"/>
          </a:xfrm>
          <a:prstGeom prst="rect">
            <a:avLst/>
          </a:prstGeom>
          <a:noFill/>
        </p:spPr>
        <p:txBody>
          <a:bodyPr wrap="none" rtlCol="0">
            <a:spAutoFit/>
          </a:bodyPr>
          <a:lstStyle/>
          <a:p>
            <a:r>
              <a:rPr lang="zh-CN" altLang="en-US" sz="2000" b="1" dirty="0">
                <a:solidFill>
                  <a:srgbClr val="1C5D9B"/>
                </a:solidFill>
                <a:latin typeface="微软雅黑" panose="020B0503020204020204" pitchFamily="34" charset="-122"/>
                <a:ea typeface="微软雅黑" panose="020B0503020204020204" pitchFamily="34" charset="-122"/>
              </a:rPr>
              <a:t>团组织修改团员资料</a:t>
            </a:r>
          </a:p>
        </p:txBody>
      </p:sp>
      <p:sp>
        <p:nvSpPr>
          <p:cNvPr id="27" name="圆角矩形 26"/>
          <p:cNvSpPr/>
          <p:nvPr/>
        </p:nvSpPr>
        <p:spPr bwMode="auto">
          <a:xfrm>
            <a:off x="3419829" y="3439085"/>
            <a:ext cx="2082876" cy="4010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无法修改身份证号</a:t>
            </a:r>
          </a:p>
        </p:txBody>
      </p:sp>
      <p:sp>
        <p:nvSpPr>
          <p:cNvPr id="28" name="圆角矩形 27"/>
          <p:cNvSpPr/>
          <p:nvPr/>
        </p:nvSpPr>
        <p:spPr bwMode="auto">
          <a:xfrm>
            <a:off x="6302870" y="3405946"/>
            <a:ext cx="2082876" cy="4010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无法修改性别</a:t>
            </a:r>
          </a:p>
        </p:txBody>
      </p:sp>
      <p:sp>
        <p:nvSpPr>
          <p:cNvPr id="29" name="圆角矩形 28"/>
          <p:cNvSpPr/>
          <p:nvPr/>
        </p:nvSpPr>
        <p:spPr bwMode="auto">
          <a:xfrm>
            <a:off x="647564" y="3407824"/>
            <a:ext cx="2304256" cy="576064"/>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无法修改已通过实名认证的姓名</a:t>
            </a:r>
          </a:p>
        </p:txBody>
      </p:sp>
      <p:sp>
        <p:nvSpPr>
          <p:cNvPr id="30" name="圆角矩形 29"/>
          <p:cNvSpPr/>
          <p:nvPr/>
        </p:nvSpPr>
        <p:spPr bwMode="auto">
          <a:xfrm>
            <a:off x="3372479" y="4259799"/>
            <a:ext cx="2291164" cy="589156"/>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en-US" altLang="zh-CN" sz="1400" kern="0" dirty="0">
                <a:solidFill>
                  <a:prstClr val="white"/>
                </a:solidFill>
                <a:latin typeface="微软雅黑" panose="020B0503020204020204" pitchFamily="34" charset="-122"/>
                <a:ea typeface="微软雅黑" panose="020B0503020204020204" pitchFamily="34" charset="-122"/>
              </a:rPr>
              <a:t>2016</a:t>
            </a:r>
            <a:r>
              <a:rPr lang="zh-CN" altLang="en-US" sz="1400" kern="0" dirty="0">
                <a:solidFill>
                  <a:prstClr val="white"/>
                </a:solidFill>
                <a:latin typeface="微软雅黑" panose="020B0503020204020204" pitchFamily="34" charset="-122"/>
                <a:ea typeface="微软雅黑" panose="020B0503020204020204" pitchFamily="34" charset="-122"/>
              </a:rPr>
              <a:t>年前的团员编号</a:t>
            </a:r>
            <a:endParaRPr lang="en-US" altLang="zh-CN" sz="1400" kern="0" dirty="0">
              <a:solidFill>
                <a:prstClr val="white"/>
              </a:solidFill>
              <a:latin typeface="微软雅黑" panose="020B0503020204020204" pitchFamily="34" charset="-122"/>
              <a:ea typeface="微软雅黑" panose="020B0503020204020204" pitchFamily="34" charset="-122"/>
            </a:endParaRPr>
          </a:p>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系统自动生成</a:t>
            </a:r>
          </a:p>
        </p:txBody>
      </p:sp>
      <p:sp>
        <p:nvSpPr>
          <p:cNvPr id="31" name="圆角矩形 30"/>
          <p:cNvSpPr/>
          <p:nvPr/>
        </p:nvSpPr>
        <p:spPr bwMode="auto">
          <a:xfrm>
            <a:off x="6213604" y="3983888"/>
            <a:ext cx="2261408" cy="1036133"/>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en-US" altLang="zh-CN" sz="1400" kern="0" dirty="0">
                <a:solidFill>
                  <a:prstClr val="white"/>
                </a:solidFill>
                <a:latin typeface="微软雅黑" panose="020B0503020204020204" pitchFamily="34" charset="-122"/>
                <a:ea typeface="微软雅黑" panose="020B0503020204020204" pitchFamily="34" charset="-122"/>
              </a:rPr>
              <a:t>2016</a:t>
            </a:r>
            <a:r>
              <a:rPr lang="zh-CN" altLang="en-US" sz="1400" kern="0" dirty="0">
                <a:solidFill>
                  <a:prstClr val="white"/>
                </a:solidFill>
                <a:latin typeface="微软雅黑" panose="020B0503020204020204" pitchFamily="34" charset="-122"/>
                <a:ea typeface="微软雅黑" panose="020B0503020204020204" pitchFamily="34" charset="-122"/>
              </a:rPr>
              <a:t>年后的团员编号</a:t>
            </a:r>
          </a:p>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与入团志愿书保持一致，并且必须在团中央编号范围内</a:t>
            </a:r>
            <a:endParaRPr lang="en-US" altLang="zh-CN" sz="1400" kern="0" dirty="0">
              <a:solidFill>
                <a:prstClr val="white"/>
              </a:solidFill>
              <a:latin typeface="微软雅黑" panose="020B0503020204020204" pitchFamily="34" charset="-122"/>
              <a:ea typeface="微软雅黑" panose="020B0503020204020204" pitchFamily="34" charset="-122"/>
            </a:endParaRPr>
          </a:p>
        </p:txBody>
      </p:sp>
      <p:sp>
        <p:nvSpPr>
          <p:cNvPr id="32" name="圆角矩形 31"/>
          <p:cNvSpPr/>
          <p:nvPr/>
        </p:nvSpPr>
        <p:spPr bwMode="auto">
          <a:xfrm>
            <a:off x="758254" y="4342050"/>
            <a:ext cx="2082876" cy="4010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无法修改团员手机号</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19"/>
          <p:cNvSpPr>
            <a:spLocks noChangeArrowheads="1"/>
          </p:cNvSpPr>
          <p:nvPr/>
        </p:nvSpPr>
        <p:spPr bwMode="auto">
          <a:xfrm>
            <a:off x="755576" y="1275606"/>
            <a:ext cx="504056" cy="1656184"/>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rPr>
              <a:t>团干部注册后</a:t>
            </a:r>
            <a:endParaRPr lang="en-US" altLang="zh-CN" sz="1200" b="1" kern="0" dirty="0">
              <a:solidFill>
                <a:schemeClr val="bg1"/>
              </a:solidFill>
              <a:latin typeface="Arial" panose="020B0604020202090204" pitchFamily="34" charset="0"/>
              <a:ea typeface="微软雅黑" panose="020B0503020204020204" pitchFamily="34" charset="-122"/>
            </a:endParaRPr>
          </a:p>
        </p:txBody>
      </p:sp>
      <p:sp>
        <p:nvSpPr>
          <p:cNvPr id="33" name="标题1"/>
          <p:cNvSpPr>
            <a:spLocks noChangeArrowheads="1"/>
          </p:cNvSpPr>
          <p:nvPr/>
        </p:nvSpPr>
        <p:spPr bwMode="gray">
          <a:xfrm>
            <a:off x="2123728" y="987574"/>
            <a:ext cx="1008112"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团支部团干部</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4" name="标题1"/>
          <p:cNvSpPr>
            <a:spLocks noChangeArrowheads="1"/>
          </p:cNvSpPr>
          <p:nvPr/>
        </p:nvSpPr>
        <p:spPr bwMode="gray">
          <a:xfrm>
            <a:off x="2123728" y="2931790"/>
            <a:ext cx="1008112"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团委团干部</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3" name="肘形连接符 2"/>
          <p:cNvCxnSpPr>
            <a:stCxn id="32" idx="6"/>
            <a:endCxn id="33" idx="1"/>
          </p:cNvCxnSpPr>
          <p:nvPr/>
        </p:nvCxnSpPr>
        <p:spPr>
          <a:xfrm flipV="1">
            <a:off x="1259632" y="1134863"/>
            <a:ext cx="864096" cy="96883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肘形连接符 4"/>
          <p:cNvCxnSpPr>
            <a:endCxn id="34" idx="1"/>
          </p:cNvCxnSpPr>
          <p:nvPr/>
        </p:nvCxnSpPr>
        <p:spPr>
          <a:xfrm rot="16200000" flipH="1">
            <a:off x="1113981" y="2069331"/>
            <a:ext cx="1587447" cy="43204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标题1"/>
          <p:cNvSpPr>
            <a:spLocks noChangeArrowheads="1"/>
          </p:cNvSpPr>
          <p:nvPr/>
        </p:nvSpPr>
        <p:spPr bwMode="gray">
          <a:xfrm>
            <a:off x="5076056" y="2499742"/>
            <a:ext cx="1008112"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rPr>
              <a:t>2</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8</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岁以下</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2" name="标题1"/>
          <p:cNvSpPr>
            <a:spLocks noChangeArrowheads="1"/>
          </p:cNvSpPr>
          <p:nvPr/>
        </p:nvSpPr>
        <p:spPr bwMode="gray">
          <a:xfrm>
            <a:off x="5076056" y="3435846"/>
            <a:ext cx="1008112"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rPr>
              <a:t>2</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8</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岁以上</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9" name="直线箭头连接符 8"/>
          <p:cNvCxnSpPr>
            <a:stCxn id="33" idx="3"/>
          </p:cNvCxnSpPr>
          <p:nvPr/>
        </p:nvCxnSpPr>
        <p:spPr>
          <a:xfrm flipV="1">
            <a:off x="3131840" y="1131590"/>
            <a:ext cx="1800200" cy="32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文本1"/>
          <p:cNvSpPr>
            <a:spLocks noChangeArrowheads="1"/>
          </p:cNvSpPr>
          <p:nvPr/>
        </p:nvSpPr>
        <p:spPr bwMode="gray">
          <a:xfrm>
            <a:off x="3203848" y="771550"/>
            <a:ext cx="1584176"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组织确认身份，进行添加</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标题1"/>
          <p:cNvSpPr>
            <a:spLocks noChangeArrowheads="1"/>
          </p:cNvSpPr>
          <p:nvPr/>
        </p:nvSpPr>
        <p:spPr bwMode="gray">
          <a:xfrm>
            <a:off x="4932040" y="773900"/>
            <a:ext cx="2304256" cy="71538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获得支部团干部身份，</a:t>
            </a:r>
            <a:endParaRPr lang="en-US"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系统自动将该用户添加到任职支部“我的团员”列表中</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13" name="肘形连接符 12"/>
          <p:cNvCxnSpPr>
            <a:stCxn id="34" idx="3"/>
            <a:endCxn id="41" idx="1"/>
          </p:cNvCxnSpPr>
          <p:nvPr/>
        </p:nvCxnSpPr>
        <p:spPr>
          <a:xfrm flipV="1">
            <a:off x="3131840" y="2647031"/>
            <a:ext cx="1944216" cy="432048"/>
          </a:xfrm>
          <a:prstGeom prst="bentConnector3">
            <a:avLst>
              <a:gd name="adj1" fmla="val 8829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肘形连接符 14"/>
          <p:cNvCxnSpPr>
            <a:endCxn id="72" idx="1"/>
          </p:cNvCxnSpPr>
          <p:nvPr/>
        </p:nvCxnSpPr>
        <p:spPr>
          <a:xfrm rot="16200000" flipH="1">
            <a:off x="4714380" y="3221458"/>
            <a:ext cx="507329" cy="21602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直线箭头连接符 74"/>
          <p:cNvCxnSpPr>
            <a:stCxn id="41" idx="3"/>
            <a:endCxn id="78" idx="1"/>
          </p:cNvCxnSpPr>
          <p:nvPr/>
        </p:nvCxnSpPr>
        <p:spPr>
          <a:xfrm>
            <a:off x="6084168" y="2647031"/>
            <a:ext cx="360040" cy="37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标题1"/>
          <p:cNvSpPr>
            <a:spLocks noChangeArrowheads="1"/>
          </p:cNvSpPr>
          <p:nvPr/>
        </p:nvSpPr>
        <p:spPr bwMode="gray">
          <a:xfrm>
            <a:off x="6444208" y="3222798"/>
            <a:ext cx="2448272" cy="714129"/>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获得团委团干部身份，</a:t>
            </a:r>
            <a:endParaRPr lang="en-US"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但组织关系不体现在任何团支部的“我的团员”列表中</a:t>
            </a:r>
          </a:p>
        </p:txBody>
      </p:sp>
      <p:cxnSp>
        <p:nvCxnSpPr>
          <p:cNvPr id="77" name="直线箭头连接符 76"/>
          <p:cNvCxnSpPr>
            <a:stCxn id="72" idx="3"/>
            <a:endCxn id="76" idx="1"/>
          </p:cNvCxnSpPr>
          <p:nvPr/>
        </p:nvCxnSpPr>
        <p:spPr>
          <a:xfrm flipV="1">
            <a:off x="6084168" y="3579863"/>
            <a:ext cx="360040" cy="3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标题1"/>
          <p:cNvSpPr>
            <a:spLocks noChangeArrowheads="1"/>
          </p:cNvSpPr>
          <p:nvPr/>
        </p:nvSpPr>
        <p:spPr bwMode="gray">
          <a:xfrm>
            <a:off x="6444208" y="2355726"/>
            <a:ext cx="2448272" cy="590189"/>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获得团委团干部身份，</a:t>
            </a:r>
          </a:p>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可自行将组织关系转移至任何团支部</a:t>
            </a:r>
            <a:endParaRPr lang="en-US"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81" name="TextBox 20"/>
          <p:cNvSpPr txBox="1"/>
          <p:nvPr/>
        </p:nvSpPr>
        <p:spPr>
          <a:xfrm>
            <a:off x="512644" y="195486"/>
            <a:ext cx="2981907"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5.</a:t>
            </a:r>
            <a:r>
              <a:rPr lang="zh-CN" altLang="en-US" sz="2000" b="1" dirty="0">
                <a:solidFill>
                  <a:srgbClr val="1C5D9B"/>
                </a:solidFill>
                <a:latin typeface="微软雅黑" panose="020B0503020204020204" pitchFamily="34" charset="-122"/>
                <a:ea typeface="微软雅黑" panose="020B0503020204020204" pitchFamily="34" charset="-122"/>
              </a:rPr>
              <a:t>团组织确认团干部身份</a:t>
            </a:r>
          </a:p>
        </p:txBody>
      </p:sp>
      <p:sp>
        <p:nvSpPr>
          <p:cNvPr id="21" name="矩形 20"/>
          <p:cNvSpPr/>
          <p:nvPr/>
        </p:nvSpPr>
        <p:spPr>
          <a:xfrm>
            <a:off x="755576" y="4083918"/>
            <a:ext cx="4824536" cy="684797"/>
          </a:xfrm>
          <a:prstGeom prst="rect">
            <a:avLst/>
          </a:prstGeom>
        </p:spPr>
        <p:txBody>
          <a:bodyPr wrap="square" lIns="68573" tIns="34287" rIns="68573" bIns="34287">
            <a:spAutoFit/>
          </a:bodyPr>
          <a:lstStyle/>
          <a:p>
            <a:r>
              <a:rPr lang="zh-CN" altLang="en-US" sz="2400" b="1" dirty="0">
                <a:solidFill>
                  <a:srgbClr val="FF0000"/>
                </a:solidFill>
                <a:latin typeface="HanziPen SC Regular"/>
                <a:ea typeface="Heiti SC Light"/>
                <a:cs typeface="HanziPen SC Regular"/>
              </a:rPr>
              <a:t>注：</a:t>
            </a:r>
            <a:r>
              <a:rPr lang="zh-CN" altLang="en-US" sz="1600" dirty="0">
                <a:latin typeface="楷体" panose="02010609060101010101" pitchFamily="49" charset="-122"/>
                <a:ea typeface="楷体" panose="02010609060101010101" pitchFamily="49" charset="-122"/>
                <a:cs typeface="Times New Roman" panose="02020703060505090304" pitchFamily="18" charset="0"/>
              </a:rPr>
              <a:t>团干部离职后，团组织应及时解除其团干部身份，否则会影响团员在系统中转移团组织关系。</a:t>
            </a:r>
            <a:endParaRPr lang="en-US" altLang="zh-CN" sz="1600" dirty="0">
              <a:latin typeface="楷体" panose="02010609060101010101" pitchFamily="49" charset="-122"/>
              <a:ea typeface="楷体" panose="02010609060101010101" pitchFamily="49" charset="-122"/>
              <a:cs typeface="Times New Roman" panose="02020703060505090304" pitchFamily="18" charset="0"/>
            </a:endParaRPr>
          </a:p>
        </p:txBody>
      </p:sp>
      <p:sp>
        <p:nvSpPr>
          <p:cNvPr id="23" name="文本1"/>
          <p:cNvSpPr>
            <a:spLocks noChangeArrowheads="1"/>
          </p:cNvSpPr>
          <p:nvPr/>
        </p:nvSpPr>
        <p:spPr bwMode="gray">
          <a:xfrm>
            <a:off x="3203848" y="2715766"/>
            <a:ext cx="1584176"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组织确认身份，进行添加</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19"/>
          <p:cNvSpPr>
            <a:spLocks noChangeArrowheads="1"/>
          </p:cNvSpPr>
          <p:nvPr/>
        </p:nvSpPr>
        <p:spPr bwMode="auto">
          <a:xfrm>
            <a:off x="395536" y="1323154"/>
            <a:ext cx="504056" cy="1656184"/>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rPr>
              <a:t>团组织关系转移</a:t>
            </a:r>
            <a:endParaRPr lang="en-US" altLang="zh-CN" sz="1200" b="1" kern="0" dirty="0">
              <a:solidFill>
                <a:schemeClr val="bg1"/>
              </a:solidFill>
              <a:latin typeface="Arial" panose="020B0604020202090204" pitchFamily="34" charset="0"/>
              <a:ea typeface="微软雅黑" panose="020B0503020204020204" pitchFamily="34" charset="-122"/>
            </a:endParaRPr>
          </a:p>
        </p:txBody>
      </p:sp>
      <p:sp>
        <p:nvSpPr>
          <p:cNvPr id="33" name="标题1"/>
          <p:cNvSpPr>
            <a:spLocks noChangeArrowheads="1"/>
          </p:cNvSpPr>
          <p:nvPr/>
        </p:nvSpPr>
        <p:spPr bwMode="gray">
          <a:xfrm>
            <a:off x="1763688" y="966765"/>
            <a:ext cx="1008112" cy="431292"/>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手机端</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“我的组织”</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4" name="标题1"/>
          <p:cNvSpPr>
            <a:spLocks noChangeArrowheads="1"/>
          </p:cNvSpPr>
          <p:nvPr/>
        </p:nvSpPr>
        <p:spPr bwMode="gray">
          <a:xfrm>
            <a:off x="1835696" y="2859782"/>
            <a:ext cx="1767469" cy="47442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待转入团组织</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在“我的团员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添加成员”</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3" name="肘形连接符 2"/>
          <p:cNvCxnSpPr>
            <a:stCxn id="32" idx="6"/>
            <a:endCxn id="33" idx="1"/>
          </p:cNvCxnSpPr>
          <p:nvPr/>
        </p:nvCxnSpPr>
        <p:spPr>
          <a:xfrm flipV="1">
            <a:off x="899592" y="1182411"/>
            <a:ext cx="864096" cy="96883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 name="肘形连接符 4"/>
          <p:cNvCxnSpPr>
            <a:endCxn id="34" idx="1"/>
          </p:cNvCxnSpPr>
          <p:nvPr/>
        </p:nvCxnSpPr>
        <p:spPr>
          <a:xfrm rot="16200000" flipH="1">
            <a:off x="1105023" y="2366319"/>
            <a:ext cx="957291" cy="50405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线箭头连接符 8"/>
          <p:cNvCxnSpPr>
            <a:stCxn id="33" idx="3"/>
          </p:cNvCxnSpPr>
          <p:nvPr/>
        </p:nvCxnSpPr>
        <p:spPr>
          <a:xfrm flipV="1">
            <a:off x="2771800" y="1179139"/>
            <a:ext cx="1800200" cy="32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文本1"/>
          <p:cNvSpPr>
            <a:spLocks noChangeArrowheads="1"/>
          </p:cNvSpPr>
          <p:nvPr/>
        </p:nvSpPr>
        <p:spPr bwMode="gray">
          <a:xfrm>
            <a:off x="2981278" y="819098"/>
            <a:ext cx="1309237"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选择要转入的团组织</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标题1"/>
          <p:cNvSpPr>
            <a:spLocks noChangeArrowheads="1"/>
          </p:cNvSpPr>
          <p:nvPr/>
        </p:nvSpPr>
        <p:spPr bwMode="gray">
          <a:xfrm>
            <a:off x="4572000" y="934831"/>
            <a:ext cx="2376264" cy="48861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待转入的团组织</a:t>
            </a:r>
            <a:endParaRPr lang="en-US"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在“我的团员</a:t>
            </a:r>
            <a:r>
              <a:rPr lang="en-US" altLang="zh-CN" sz="110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申请转入”中确认</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75" name="直线箭头连接符 74"/>
          <p:cNvCxnSpPr>
            <a:stCxn id="34" idx="3"/>
            <a:endCxn id="78" idx="1"/>
          </p:cNvCxnSpPr>
          <p:nvPr/>
        </p:nvCxnSpPr>
        <p:spPr>
          <a:xfrm>
            <a:off x="3603165" y="3096993"/>
            <a:ext cx="3633131" cy="1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8" name="标题1"/>
          <p:cNvSpPr>
            <a:spLocks noChangeArrowheads="1"/>
          </p:cNvSpPr>
          <p:nvPr/>
        </p:nvSpPr>
        <p:spPr bwMode="gray">
          <a:xfrm>
            <a:off x="7236296" y="2931790"/>
            <a:ext cx="1008112" cy="333145"/>
          </a:xfrm>
          <a:prstGeom prst="roundRect">
            <a:avLst>
              <a:gd name="adj" fmla="val 11921"/>
            </a:avLst>
          </a:prstGeom>
          <a:solidFill>
            <a:srgbClr val="FF660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000000"/>
                </a:solidFill>
                <a:latin typeface="微软雅黑" panose="020B0503020204020204" pitchFamily="34" charset="-122"/>
                <a:ea typeface="微软雅黑" panose="020B0503020204020204" pitchFamily="34" charset="-122"/>
              </a:rPr>
              <a:t>转移成功</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79" name="文本1"/>
          <p:cNvSpPr>
            <a:spLocks noChangeArrowheads="1"/>
          </p:cNvSpPr>
          <p:nvPr/>
        </p:nvSpPr>
        <p:spPr bwMode="gray">
          <a:xfrm>
            <a:off x="3923928" y="2643758"/>
            <a:ext cx="1296144"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输入姓名、身份证号</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TextBox 20"/>
          <p:cNvSpPr txBox="1"/>
          <p:nvPr/>
        </p:nvSpPr>
        <p:spPr>
          <a:xfrm>
            <a:off x="512644" y="195486"/>
            <a:ext cx="2212465"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6.</a:t>
            </a:r>
            <a:r>
              <a:rPr lang="zh-CN" altLang="en-US" sz="2000" b="1" dirty="0">
                <a:solidFill>
                  <a:srgbClr val="1C5D9B"/>
                </a:solidFill>
                <a:latin typeface="微软雅黑" panose="020B0503020204020204" pitchFamily="34" charset="-122"/>
                <a:ea typeface="微软雅黑" panose="020B0503020204020204" pitchFamily="34" charset="-122"/>
              </a:rPr>
              <a:t>团组织关系转移</a:t>
            </a:r>
          </a:p>
        </p:txBody>
      </p:sp>
      <p:cxnSp>
        <p:nvCxnSpPr>
          <p:cNvPr id="16" name="肘形连接符 15"/>
          <p:cNvCxnSpPr>
            <a:stCxn id="74" idx="3"/>
            <a:endCxn id="78" idx="0"/>
          </p:cNvCxnSpPr>
          <p:nvPr/>
        </p:nvCxnSpPr>
        <p:spPr>
          <a:xfrm>
            <a:off x="6948264" y="1179139"/>
            <a:ext cx="792088" cy="1752651"/>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肘形连接符 5"/>
          <p:cNvCxnSpPr>
            <a:cxnSpLocks/>
          </p:cNvCxnSpPr>
          <p:nvPr/>
        </p:nvCxnSpPr>
        <p:spPr>
          <a:xfrm rot="16200000" flipH="1">
            <a:off x="600967" y="2510335"/>
            <a:ext cx="2037409" cy="57606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标题1"/>
          <p:cNvSpPr>
            <a:spLocks noChangeArrowheads="1"/>
          </p:cNvSpPr>
          <p:nvPr/>
        </p:nvSpPr>
        <p:spPr bwMode="gray">
          <a:xfrm>
            <a:off x="1907704" y="3579862"/>
            <a:ext cx="2016224" cy="47442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待转入团组织</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在“我的团员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批量添加成员”</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11" name="肘形连接符 10"/>
          <p:cNvCxnSpPr>
            <a:cxnSpLocks/>
            <a:stCxn id="18" idx="3"/>
            <a:endCxn id="78" idx="2"/>
          </p:cNvCxnSpPr>
          <p:nvPr/>
        </p:nvCxnSpPr>
        <p:spPr>
          <a:xfrm flipV="1">
            <a:off x="3923928" y="3264935"/>
            <a:ext cx="3816424" cy="55213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文本1"/>
          <p:cNvSpPr>
            <a:spLocks noChangeArrowheads="1"/>
          </p:cNvSpPr>
          <p:nvPr/>
        </p:nvSpPr>
        <p:spPr bwMode="gray">
          <a:xfrm>
            <a:off x="3995936" y="3075806"/>
            <a:ext cx="1656184" cy="654618"/>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姓名</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身份证号</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p>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一行一条数据</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一次最多添加</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条数据</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标题1"/>
          <p:cNvSpPr>
            <a:spLocks noChangeArrowheads="1"/>
          </p:cNvSpPr>
          <p:nvPr/>
        </p:nvSpPr>
        <p:spPr bwMode="gray">
          <a:xfrm>
            <a:off x="1691680" y="1923678"/>
            <a:ext cx="1224136" cy="41660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组织关系锁定</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21" name="直线箭头连接符 20"/>
          <p:cNvCxnSpPr>
            <a:stCxn id="33" idx="2"/>
            <a:endCxn id="20" idx="0"/>
          </p:cNvCxnSpPr>
          <p:nvPr/>
        </p:nvCxnSpPr>
        <p:spPr>
          <a:xfrm>
            <a:off x="2267744" y="1398057"/>
            <a:ext cx="36004" cy="5256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直线箭头连接符 25"/>
          <p:cNvCxnSpPr>
            <a:stCxn id="20" idx="2"/>
            <a:endCxn id="34" idx="0"/>
          </p:cNvCxnSpPr>
          <p:nvPr/>
        </p:nvCxnSpPr>
        <p:spPr>
          <a:xfrm>
            <a:off x="2303748" y="2340285"/>
            <a:ext cx="415683" cy="519497"/>
          </a:xfrm>
          <a:prstGeom prst="straightConnector1">
            <a:avLst/>
          </a:prstGeom>
          <a:ln>
            <a:solidFill>
              <a:srgbClr val="FEA634"/>
            </a:solidFill>
            <a:tailEnd type="arrow"/>
          </a:ln>
        </p:spPr>
        <p:style>
          <a:lnRef idx="2">
            <a:schemeClr val="accent1"/>
          </a:lnRef>
          <a:fillRef idx="0">
            <a:schemeClr val="accent1"/>
          </a:fillRef>
          <a:effectRef idx="1">
            <a:schemeClr val="accent1"/>
          </a:effectRef>
          <a:fontRef idx="minor">
            <a:schemeClr val="tx1"/>
          </a:fontRef>
        </p:style>
      </p:cxnSp>
      <p:sp>
        <p:nvSpPr>
          <p:cNvPr id="27" name="乘 26"/>
          <p:cNvSpPr/>
          <p:nvPr/>
        </p:nvSpPr>
        <p:spPr>
          <a:xfrm>
            <a:off x="2267744" y="2427734"/>
            <a:ext cx="360040" cy="28803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文本1"/>
          <p:cNvSpPr>
            <a:spLocks noChangeArrowheads="1"/>
          </p:cNvSpPr>
          <p:nvPr/>
        </p:nvSpPr>
        <p:spPr bwMode="gray">
          <a:xfrm>
            <a:off x="2699792" y="2427734"/>
            <a:ext cx="648072" cy="216024"/>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无法添加</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4" name="肘形连接符 23">
            <a:extLst>
              <a:ext uri="{FF2B5EF4-FFF2-40B4-BE49-F238E27FC236}">
                <a16:creationId xmlns:a16="http://schemas.microsoft.com/office/drawing/2014/main" id="{7D44043B-920C-C141-AE33-38F28E6CE3F4}"/>
              </a:ext>
            </a:extLst>
          </p:cNvPr>
          <p:cNvCxnSpPr/>
          <p:nvPr/>
        </p:nvCxnSpPr>
        <p:spPr>
          <a:xfrm rot="16200000" flipH="1">
            <a:off x="600968" y="3158407"/>
            <a:ext cx="2037409" cy="576064"/>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标题1">
            <a:extLst>
              <a:ext uri="{FF2B5EF4-FFF2-40B4-BE49-F238E27FC236}">
                <a16:creationId xmlns:a16="http://schemas.microsoft.com/office/drawing/2014/main" id="{BF6E93E5-AD0A-8847-B094-5B4EB52CD8E2}"/>
              </a:ext>
            </a:extLst>
          </p:cNvPr>
          <p:cNvSpPr>
            <a:spLocks noChangeArrowheads="1"/>
          </p:cNvSpPr>
          <p:nvPr/>
        </p:nvSpPr>
        <p:spPr bwMode="gray">
          <a:xfrm>
            <a:off x="1897048" y="4248507"/>
            <a:ext cx="2016224" cy="47442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原所属团组织</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在“我的团员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发起转移”</a:t>
            </a:r>
            <a:endPar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012160" y="1831856"/>
            <a:ext cx="2880320" cy="4001095"/>
          </a:xfrm>
          <a:prstGeom prst="rect">
            <a:avLst/>
          </a:prstGeom>
          <a:noFill/>
        </p:spPr>
        <p:txBody>
          <a:bodyPr wrap="square" rtlCol="0">
            <a:spAutoFit/>
          </a:bodyPr>
          <a:lstStyle/>
          <a:p>
            <a:pPr indent="-285750">
              <a:buFont typeface="Wingdings" panose="05000000000000000000" pitchFamily="2" charset="2"/>
              <a:buChar char="Ø"/>
            </a:pP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indent="-285750">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确定团员在系统中的归属关系时，有两种方法：</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r>
              <a:rPr lang="zh-CN" altLang="zh-CN" sz="1400" kern="0" dirty="0">
                <a:solidFill>
                  <a:srgbClr val="4BACC6">
                    <a:lumMod val="50000"/>
                  </a:srgbClr>
                </a:solidFill>
                <a:latin typeface="Arial" panose="020B0604020202090204"/>
                <a:ea typeface="Arial" panose="020B0604020202090204"/>
                <a:cs typeface="Arial" panose="020B0604020202090204"/>
              </a:rPr>
              <a:t>（</a:t>
            </a:r>
            <a:r>
              <a:rPr lang="en-US" altLang="zh-CN" sz="1400" kern="0" dirty="0">
                <a:solidFill>
                  <a:srgbClr val="4BACC6">
                    <a:lumMod val="50000"/>
                  </a:srgbClr>
                </a:solidFill>
                <a:latin typeface="Arial" panose="020B0604020202090204"/>
                <a:ea typeface="Arial" panose="020B0604020202090204"/>
                <a:cs typeface="Arial" panose="020B0604020202090204"/>
              </a:rPr>
              <a:t>1</a:t>
            </a:r>
            <a:r>
              <a:rPr lang="zh-CN" altLang="en-US" sz="1400" kern="0" dirty="0">
                <a:solidFill>
                  <a:srgbClr val="4BACC6">
                    <a:lumMod val="50000"/>
                  </a:srgbClr>
                </a:solidFill>
                <a:latin typeface="Arial" panose="020B0604020202090204"/>
                <a:ea typeface="Arial" panose="020B0604020202090204"/>
                <a:cs typeface="Arial" panose="020B0604020202090204"/>
              </a:rPr>
              <a:t>）团员在手机端“我的组织”选择自己的组织，并申请加入，由团支部在“我的团员</a:t>
            </a:r>
            <a:r>
              <a:rPr lang="en-US" altLang="zh-CN" sz="1400" kern="0" dirty="0">
                <a:solidFill>
                  <a:srgbClr val="4BACC6">
                    <a:lumMod val="50000"/>
                  </a:srgbClr>
                </a:solidFill>
                <a:latin typeface="Arial" panose="020B0604020202090204"/>
                <a:ea typeface="Arial" panose="020B0604020202090204"/>
                <a:cs typeface="Arial" panose="020B0604020202090204"/>
              </a:rPr>
              <a:t>-》</a:t>
            </a:r>
            <a:r>
              <a:rPr lang="zh-CN" altLang="en-US" sz="1400" kern="0" dirty="0">
                <a:solidFill>
                  <a:srgbClr val="4BACC6">
                    <a:lumMod val="50000"/>
                  </a:srgbClr>
                </a:solidFill>
                <a:latin typeface="Arial" panose="020B0604020202090204"/>
                <a:ea typeface="Arial" panose="020B0604020202090204"/>
                <a:cs typeface="Arial" panose="020B0604020202090204"/>
              </a:rPr>
              <a:t>转移申请”中进行审批</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r>
              <a:rPr lang="zh-CN" altLang="zh-CN" sz="1400" kern="0" dirty="0">
                <a:solidFill>
                  <a:srgbClr val="4BACC6">
                    <a:lumMod val="50000"/>
                  </a:srgbClr>
                </a:solidFill>
                <a:latin typeface="Arial" panose="020B0604020202090204"/>
                <a:ea typeface="Arial" panose="020B0604020202090204"/>
                <a:cs typeface="Arial" panose="020B0604020202090204"/>
              </a:rPr>
              <a:t>（</a:t>
            </a:r>
            <a:r>
              <a:rPr lang="en-US" altLang="zh-CN" sz="1400" kern="0" dirty="0">
                <a:solidFill>
                  <a:srgbClr val="4BACC6">
                    <a:lumMod val="50000"/>
                  </a:srgbClr>
                </a:solidFill>
                <a:latin typeface="Arial" panose="020B0604020202090204"/>
                <a:ea typeface="Arial" panose="020B0604020202090204"/>
                <a:cs typeface="Arial" panose="020B0604020202090204"/>
              </a:rPr>
              <a:t>2</a:t>
            </a:r>
            <a:r>
              <a:rPr lang="zh-CN" altLang="en-US" sz="1400" kern="0" dirty="0">
                <a:solidFill>
                  <a:srgbClr val="4BACC6">
                    <a:lumMod val="50000"/>
                  </a:srgbClr>
                </a:solidFill>
                <a:latin typeface="Arial" panose="020B0604020202090204"/>
                <a:ea typeface="Arial" panose="020B0604020202090204"/>
                <a:cs typeface="Arial" panose="020B0604020202090204"/>
              </a:rPr>
              <a:t>）团组织通过姓名和身份证号在“我的成员”中进行添加</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r>
              <a:rPr lang="zh-CN" altLang="en-US" sz="1400" kern="0" dirty="0">
                <a:solidFill>
                  <a:srgbClr val="4BACC6">
                    <a:lumMod val="50000"/>
                  </a:srgbClr>
                </a:solidFill>
                <a:latin typeface="Arial" panose="020B0604020202090204"/>
                <a:ea typeface="Arial" panose="020B0604020202090204"/>
                <a:cs typeface="Arial" panose="020B0604020202090204"/>
              </a:rPr>
              <a:t>（</a:t>
            </a:r>
            <a:r>
              <a:rPr lang="en-US" altLang="zh-CN" sz="1400" kern="0" dirty="0">
                <a:solidFill>
                  <a:srgbClr val="4BACC6">
                    <a:lumMod val="50000"/>
                  </a:srgbClr>
                </a:solidFill>
                <a:latin typeface="Arial" panose="020B0604020202090204"/>
                <a:ea typeface="Arial" panose="020B0604020202090204"/>
                <a:cs typeface="Arial" panose="020B0604020202090204"/>
              </a:rPr>
              <a:t>3</a:t>
            </a:r>
            <a:r>
              <a:rPr lang="zh-CN" altLang="en-US" sz="1400" kern="0" dirty="0">
                <a:solidFill>
                  <a:srgbClr val="4BACC6">
                    <a:lumMod val="50000"/>
                  </a:srgbClr>
                </a:solidFill>
                <a:latin typeface="Arial" panose="020B0604020202090204"/>
                <a:ea typeface="Arial" panose="020B0604020202090204"/>
                <a:cs typeface="Arial" panose="020B0604020202090204"/>
              </a:rPr>
              <a:t>）原团组织直接将团员转出</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indent="-285750">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团员被其他组织添加后，原组织会收到关于被添加团员的姓名、添加时间、进行添加操作的组织信息的站内信</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kumimoji="1"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1979712" y="771550"/>
            <a:ext cx="2880320" cy="2122190"/>
          </a:xfrm>
          <a:prstGeom prst="rect">
            <a:avLst/>
          </a:prstGeom>
          <a:ln w="28575" cmpd="sng">
            <a:solidFill>
              <a:srgbClr val="4F6228"/>
            </a:solidFill>
          </a:ln>
        </p:spPr>
      </p:pic>
      <p:pic>
        <p:nvPicPr>
          <p:cNvPr id="4" name="图片 3"/>
          <p:cNvPicPr>
            <a:picLocks noChangeAspect="1"/>
          </p:cNvPicPr>
          <p:nvPr/>
        </p:nvPicPr>
        <p:blipFill>
          <a:blip r:embed="rId3"/>
          <a:stretch>
            <a:fillRect/>
          </a:stretch>
        </p:blipFill>
        <p:spPr>
          <a:xfrm>
            <a:off x="5068834" y="771550"/>
            <a:ext cx="1663406" cy="1176556"/>
          </a:xfrm>
          <a:prstGeom prst="rect">
            <a:avLst/>
          </a:prstGeom>
          <a:ln w="28575" cmpd="sng">
            <a:solidFill>
              <a:schemeClr val="accent3">
                <a:lumMod val="50000"/>
              </a:schemeClr>
            </a:solidFill>
          </a:ln>
        </p:spPr>
      </p:pic>
      <p:pic>
        <p:nvPicPr>
          <p:cNvPr id="7" name="图片 6"/>
          <p:cNvPicPr>
            <a:picLocks noChangeAspect="1"/>
          </p:cNvPicPr>
          <p:nvPr/>
        </p:nvPicPr>
        <p:blipFill>
          <a:blip r:embed="rId4"/>
          <a:stretch>
            <a:fillRect/>
          </a:stretch>
        </p:blipFill>
        <p:spPr>
          <a:xfrm>
            <a:off x="332695" y="741914"/>
            <a:ext cx="1531693" cy="2299854"/>
          </a:xfrm>
          <a:prstGeom prst="rect">
            <a:avLst/>
          </a:prstGeom>
          <a:ln w="19050" cmpd="sng">
            <a:solidFill>
              <a:srgbClr val="0C5E02"/>
            </a:solidFill>
          </a:ln>
        </p:spPr>
      </p:pic>
      <p:sp>
        <p:nvSpPr>
          <p:cNvPr id="81" name="TextBox 20"/>
          <p:cNvSpPr txBox="1"/>
          <p:nvPr/>
        </p:nvSpPr>
        <p:spPr>
          <a:xfrm>
            <a:off x="1430854" y="229141"/>
            <a:ext cx="1965325" cy="398780"/>
          </a:xfrm>
          <a:prstGeom prst="rect">
            <a:avLst/>
          </a:prstGeom>
          <a:noFill/>
        </p:spPr>
        <p:txBody>
          <a:bodyPr wrap="none" rtlCol="0">
            <a:spAutoFit/>
          </a:bodyPr>
          <a:lstStyle/>
          <a:p>
            <a:r>
              <a:rPr lang="zh-CN" altLang="en-US" sz="2000" b="1" dirty="0">
                <a:solidFill>
                  <a:srgbClr val="1C5D9B"/>
                </a:solidFill>
                <a:latin typeface="微软雅黑" panose="020B0503020204020204" pitchFamily="34" charset="-122"/>
                <a:ea typeface="微软雅黑" panose="020B0503020204020204" pitchFamily="34" charset="-122"/>
              </a:rPr>
              <a:t>团组织关系转移</a:t>
            </a:r>
          </a:p>
        </p:txBody>
      </p:sp>
      <p:pic>
        <p:nvPicPr>
          <p:cNvPr id="6" name="图片 5">
            <a:extLst>
              <a:ext uri="{FF2B5EF4-FFF2-40B4-BE49-F238E27FC236}">
                <a16:creationId xmlns:a16="http://schemas.microsoft.com/office/drawing/2014/main" id="{E298A7CF-2C55-0A41-88DE-9DA9FE088F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3147814"/>
            <a:ext cx="2672579" cy="1868107"/>
          </a:xfrm>
          <a:prstGeom prst="rect">
            <a:avLst/>
          </a:prstGeom>
          <a:ln w="19050">
            <a:solidFill>
              <a:schemeClr val="tx1"/>
            </a:solidFill>
          </a:ln>
        </p:spPr>
      </p:pic>
      <p:pic>
        <p:nvPicPr>
          <p:cNvPr id="10" name="图片 9">
            <a:extLst>
              <a:ext uri="{FF2B5EF4-FFF2-40B4-BE49-F238E27FC236}">
                <a16:creationId xmlns:a16="http://schemas.microsoft.com/office/drawing/2014/main" id="{1B0313E3-0C4F-D943-B9CF-6CF9DD4874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9686" y="3147814"/>
            <a:ext cx="2676450" cy="1868108"/>
          </a:xfrm>
          <a:prstGeom prst="rect">
            <a:avLst/>
          </a:prstGeom>
          <a:ln w="19050">
            <a:solidFill>
              <a:schemeClr val="tx1"/>
            </a:solidFill>
          </a:ln>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6651833" y="1635646"/>
            <a:ext cx="2492167" cy="2277547"/>
          </a:xfrm>
          <a:prstGeom prst="rect">
            <a:avLst/>
          </a:prstGeom>
          <a:noFill/>
        </p:spPr>
        <p:txBody>
          <a:bodyPr wrap="square" rtlCol="0">
            <a:spAutoFit/>
          </a:bodyPr>
          <a:lstStyle/>
          <a:p>
            <a:pPr indent="-285750">
              <a:buFont typeface="Wingdings" panose="05000000000000000000" pitchFamily="2" charset="2"/>
              <a:buChar char="Ø"/>
            </a:pPr>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indent="-285750">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针对团员被其他团组织反复添加的情况。建议团员在手机端“我的团组织”中使用组织关系进行锁定</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indent="-285750">
              <a:buFont typeface="Wingdings" panose="05000000000000000000" pitchFamily="2" charset="2"/>
              <a:buChar char="Ø"/>
            </a:pPr>
            <a:endParaRPr lang="en-US" altLang="zh-CN" sz="1400" kern="0" dirty="0">
              <a:solidFill>
                <a:srgbClr val="E46C0A"/>
              </a:solidFill>
              <a:latin typeface="Arial" panose="020B0604020202090204"/>
              <a:ea typeface="Arial" panose="020B0604020202090204"/>
              <a:cs typeface="Arial" panose="020B0604020202090204"/>
            </a:endParaRPr>
          </a:p>
          <a:p>
            <a:endParaRPr lang="en-US" altLang="zh-CN" sz="1400" kern="0" dirty="0">
              <a:solidFill>
                <a:srgbClr val="E46C0A"/>
              </a:solidFill>
              <a:latin typeface="Arial" panose="020B0604020202090204"/>
              <a:ea typeface="Arial" panose="020B0604020202090204"/>
              <a:cs typeface="Arial" panose="020B0604020202090204"/>
            </a:endParaRPr>
          </a:p>
          <a:p>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kumimoji="1"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2411760" y="771550"/>
            <a:ext cx="2155056" cy="3456384"/>
          </a:xfrm>
          <a:prstGeom prst="rect">
            <a:avLst/>
          </a:prstGeom>
        </p:spPr>
      </p:pic>
      <p:pic>
        <p:nvPicPr>
          <p:cNvPr id="7" name="图片 6"/>
          <p:cNvPicPr>
            <a:picLocks noChangeAspect="1"/>
          </p:cNvPicPr>
          <p:nvPr/>
        </p:nvPicPr>
        <p:blipFill>
          <a:blip r:embed="rId3"/>
          <a:stretch>
            <a:fillRect/>
          </a:stretch>
        </p:blipFill>
        <p:spPr>
          <a:xfrm>
            <a:off x="4572000" y="771550"/>
            <a:ext cx="2148292" cy="3456384"/>
          </a:xfrm>
          <a:prstGeom prst="rect">
            <a:avLst/>
          </a:prstGeom>
        </p:spPr>
      </p:pic>
      <p:pic>
        <p:nvPicPr>
          <p:cNvPr id="8" name="图片 7"/>
          <p:cNvPicPr>
            <a:picLocks noChangeAspect="1"/>
          </p:cNvPicPr>
          <p:nvPr/>
        </p:nvPicPr>
        <p:blipFill>
          <a:blip r:embed="rId4"/>
          <a:stretch>
            <a:fillRect/>
          </a:stretch>
        </p:blipFill>
        <p:spPr>
          <a:xfrm>
            <a:off x="107504" y="771550"/>
            <a:ext cx="2257988" cy="3435846"/>
          </a:xfrm>
          <a:prstGeom prst="rect">
            <a:avLst/>
          </a:prstGeom>
        </p:spPr>
      </p:pic>
      <p:sp>
        <p:nvSpPr>
          <p:cNvPr id="81" name="TextBox 20"/>
          <p:cNvSpPr txBox="1"/>
          <p:nvPr/>
        </p:nvSpPr>
        <p:spPr>
          <a:xfrm>
            <a:off x="1519754" y="262796"/>
            <a:ext cx="1965325" cy="398780"/>
          </a:xfrm>
          <a:prstGeom prst="rect">
            <a:avLst/>
          </a:prstGeom>
          <a:noFill/>
        </p:spPr>
        <p:txBody>
          <a:bodyPr wrap="none" rtlCol="0">
            <a:spAutoFit/>
          </a:bodyPr>
          <a:lstStyle/>
          <a:p>
            <a:r>
              <a:rPr lang="zh-CN" altLang="en-US" sz="2000" b="1" dirty="0">
                <a:solidFill>
                  <a:srgbClr val="1C5D9B"/>
                </a:solidFill>
                <a:latin typeface="微软雅黑" panose="020B0503020204020204" pitchFamily="34" charset="-122"/>
                <a:ea typeface="微软雅黑" panose="020B0503020204020204" pitchFamily="34" charset="-122"/>
              </a:rPr>
              <a:t>团组织关系转移</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20"/>
          <p:cNvSpPr txBox="1"/>
          <p:nvPr/>
        </p:nvSpPr>
        <p:spPr>
          <a:xfrm>
            <a:off x="1519754" y="262796"/>
            <a:ext cx="3518912" cy="400110"/>
          </a:xfrm>
          <a:prstGeom prst="rect">
            <a:avLst/>
          </a:prstGeom>
          <a:noFill/>
        </p:spPr>
        <p:txBody>
          <a:bodyPr wrap="none" rtlCol="0">
            <a:spAutoFit/>
          </a:bodyPr>
          <a:lstStyle/>
          <a:p>
            <a:r>
              <a:rPr lang="zh-CN" altLang="en-US" sz="2000" b="1" dirty="0">
                <a:solidFill>
                  <a:srgbClr val="1C5D9B"/>
                </a:solidFill>
                <a:latin typeface="微软雅黑" panose="020B0503020204020204" pitchFamily="34" charset="-122"/>
                <a:ea typeface="微软雅黑" panose="020B0503020204020204" pitchFamily="34" charset="-122"/>
              </a:rPr>
              <a:t>团组织关系转移（京外转入）</a:t>
            </a:r>
          </a:p>
        </p:txBody>
      </p:sp>
      <p:sp>
        <p:nvSpPr>
          <p:cNvPr id="8" name="文本框 7">
            <a:extLst>
              <a:ext uri="{FF2B5EF4-FFF2-40B4-BE49-F238E27FC236}">
                <a16:creationId xmlns:a16="http://schemas.microsoft.com/office/drawing/2014/main" id="{F37DE57B-B10D-A949-9415-1A18D6B539B4}"/>
              </a:ext>
            </a:extLst>
          </p:cNvPr>
          <p:cNvSpPr txBox="1"/>
          <p:nvPr/>
        </p:nvSpPr>
        <p:spPr>
          <a:xfrm>
            <a:off x="6911752" y="4712320"/>
            <a:ext cx="2232248" cy="246221"/>
          </a:xfrm>
          <a:prstGeom prst="rect">
            <a:avLst/>
          </a:prstGeom>
          <a:noFill/>
        </p:spPr>
        <p:txBody>
          <a:bodyPr wrap="square" rtlCol="0">
            <a:spAutoFit/>
          </a:bodyPr>
          <a:lstStyle/>
          <a:p>
            <a:r>
              <a:rPr kumimoji="1" lang="zh-CN" altLang="en-US" sz="1000" dirty="0"/>
              <a:t>如失败可尝试重新提交转入申请</a:t>
            </a:r>
          </a:p>
        </p:txBody>
      </p:sp>
      <p:pic>
        <p:nvPicPr>
          <p:cNvPr id="2" name="图片 1">
            <a:extLst>
              <a:ext uri="{FF2B5EF4-FFF2-40B4-BE49-F238E27FC236}">
                <a16:creationId xmlns:a16="http://schemas.microsoft.com/office/drawing/2014/main" id="{E9B85142-3BED-4303-BC36-91536B1956D6}"/>
              </a:ext>
            </a:extLst>
          </p:cNvPr>
          <p:cNvPicPr>
            <a:picLocks noChangeAspect="1"/>
          </p:cNvPicPr>
          <p:nvPr/>
        </p:nvPicPr>
        <p:blipFill>
          <a:blip r:embed="rId2"/>
          <a:stretch>
            <a:fillRect/>
          </a:stretch>
        </p:blipFill>
        <p:spPr>
          <a:xfrm>
            <a:off x="467544" y="843558"/>
            <a:ext cx="2304256" cy="4129994"/>
          </a:xfrm>
          <a:prstGeom prst="rect">
            <a:avLst/>
          </a:prstGeom>
        </p:spPr>
      </p:pic>
      <p:pic>
        <p:nvPicPr>
          <p:cNvPr id="4" name="图片 3">
            <a:extLst>
              <a:ext uri="{FF2B5EF4-FFF2-40B4-BE49-F238E27FC236}">
                <a16:creationId xmlns:a16="http://schemas.microsoft.com/office/drawing/2014/main" id="{E278BAB0-56DB-4488-AE50-7EA722FABB11}"/>
              </a:ext>
            </a:extLst>
          </p:cNvPr>
          <p:cNvPicPr>
            <a:picLocks noChangeAspect="1"/>
          </p:cNvPicPr>
          <p:nvPr/>
        </p:nvPicPr>
        <p:blipFill>
          <a:blip r:embed="rId3"/>
          <a:stretch>
            <a:fillRect/>
          </a:stretch>
        </p:blipFill>
        <p:spPr>
          <a:xfrm>
            <a:off x="2771800" y="782995"/>
            <a:ext cx="2160240" cy="4175546"/>
          </a:xfrm>
          <a:prstGeom prst="rect">
            <a:avLst/>
          </a:prstGeom>
        </p:spPr>
      </p:pic>
      <p:pic>
        <p:nvPicPr>
          <p:cNvPr id="6" name="图片 5">
            <a:extLst>
              <a:ext uri="{FF2B5EF4-FFF2-40B4-BE49-F238E27FC236}">
                <a16:creationId xmlns:a16="http://schemas.microsoft.com/office/drawing/2014/main" id="{0EB5DF53-FB89-4B44-A800-94DB4CEA7F14}"/>
              </a:ext>
            </a:extLst>
          </p:cNvPr>
          <p:cNvPicPr>
            <a:picLocks noChangeAspect="1"/>
          </p:cNvPicPr>
          <p:nvPr/>
        </p:nvPicPr>
        <p:blipFill>
          <a:blip r:embed="rId4"/>
          <a:stretch>
            <a:fillRect/>
          </a:stretch>
        </p:blipFill>
        <p:spPr>
          <a:xfrm>
            <a:off x="4903541" y="345621"/>
            <a:ext cx="1979712" cy="4612920"/>
          </a:xfrm>
          <a:prstGeom prst="rect">
            <a:avLst/>
          </a:prstGeom>
        </p:spPr>
      </p:pic>
      <p:pic>
        <p:nvPicPr>
          <p:cNvPr id="9" name="图片 8">
            <a:extLst>
              <a:ext uri="{FF2B5EF4-FFF2-40B4-BE49-F238E27FC236}">
                <a16:creationId xmlns:a16="http://schemas.microsoft.com/office/drawing/2014/main" id="{62C2B0CF-E4A5-4EB5-A449-DBA2F7A1B716}"/>
              </a:ext>
            </a:extLst>
          </p:cNvPr>
          <p:cNvPicPr>
            <a:picLocks noChangeAspect="1"/>
          </p:cNvPicPr>
          <p:nvPr/>
        </p:nvPicPr>
        <p:blipFill>
          <a:blip r:embed="rId5"/>
          <a:stretch>
            <a:fillRect/>
          </a:stretch>
        </p:blipFill>
        <p:spPr>
          <a:xfrm>
            <a:off x="6854753" y="462851"/>
            <a:ext cx="2121666" cy="4175547"/>
          </a:xfrm>
          <a:prstGeom prst="rect">
            <a:avLst/>
          </a:prstGeom>
        </p:spPr>
      </p:pic>
    </p:spTree>
    <p:extLst>
      <p:ext uri="{BB962C8B-B14F-4D97-AF65-F5344CB8AC3E}">
        <p14:creationId xmlns:p14="http://schemas.microsoft.com/office/powerpoint/2010/main" val="1951334387"/>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F0C4A9A2-8603-4AF7-8FE5-9799EEF42F95}"/>
              </a:ext>
            </a:extLst>
          </p:cNvPr>
          <p:cNvPicPr>
            <a:picLocks noChangeAspect="1"/>
          </p:cNvPicPr>
          <p:nvPr/>
        </p:nvPicPr>
        <p:blipFill>
          <a:blip r:embed="rId2"/>
          <a:stretch>
            <a:fillRect/>
          </a:stretch>
        </p:blipFill>
        <p:spPr>
          <a:xfrm>
            <a:off x="6885860" y="2814230"/>
            <a:ext cx="2258140" cy="2033029"/>
          </a:xfrm>
          <a:prstGeom prst="rect">
            <a:avLst/>
          </a:prstGeom>
        </p:spPr>
      </p:pic>
      <p:sp>
        <p:nvSpPr>
          <p:cNvPr id="81" name="TextBox 20"/>
          <p:cNvSpPr txBox="1"/>
          <p:nvPr/>
        </p:nvSpPr>
        <p:spPr>
          <a:xfrm>
            <a:off x="1519754" y="262796"/>
            <a:ext cx="3518912" cy="400110"/>
          </a:xfrm>
          <a:prstGeom prst="rect">
            <a:avLst/>
          </a:prstGeom>
          <a:noFill/>
        </p:spPr>
        <p:txBody>
          <a:bodyPr wrap="none" rtlCol="0">
            <a:spAutoFit/>
          </a:bodyPr>
          <a:lstStyle/>
          <a:p>
            <a:r>
              <a:rPr lang="zh-CN" altLang="en-US" sz="2000" b="1" dirty="0">
                <a:solidFill>
                  <a:srgbClr val="1C5D9B"/>
                </a:solidFill>
                <a:latin typeface="微软雅黑" panose="020B0503020204020204" pitchFamily="34" charset="-122"/>
                <a:ea typeface="微软雅黑" panose="020B0503020204020204" pitchFamily="34" charset="-122"/>
              </a:rPr>
              <a:t>团组织关系转移（转出京外）</a:t>
            </a:r>
          </a:p>
        </p:txBody>
      </p:sp>
      <p:pic>
        <p:nvPicPr>
          <p:cNvPr id="13" name="图片 12">
            <a:extLst>
              <a:ext uri="{FF2B5EF4-FFF2-40B4-BE49-F238E27FC236}">
                <a16:creationId xmlns:a16="http://schemas.microsoft.com/office/drawing/2014/main" id="{1751E177-0F72-476B-9C43-F0F06C66E97A}"/>
              </a:ext>
            </a:extLst>
          </p:cNvPr>
          <p:cNvPicPr>
            <a:picLocks noChangeAspect="1"/>
          </p:cNvPicPr>
          <p:nvPr/>
        </p:nvPicPr>
        <p:blipFill>
          <a:blip r:embed="rId3"/>
          <a:stretch>
            <a:fillRect/>
          </a:stretch>
        </p:blipFill>
        <p:spPr>
          <a:xfrm>
            <a:off x="-14131" y="719603"/>
            <a:ext cx="2334827" cy="4362246"/>
          </a:xfrm>
          <a:prstGeom prst="rect">
            <a:avLst/>
          </a:prstGeom>
        </p:spPr>
      </p:pic>
      <p:pic>
        <p:nvPicPr>
          <p:cNvPr id="15" name="图片 14">
            <a:extLst>
              <a:ext uri="{FF2B5EF4-FFF2-40B4-BE49-F238E27FC236}">
                <a16:creationId xmlns:a16="http://schemas.microsoft.com/office/drawing/2014/main" id="{74569599-78DB-45DF-8B40-77C4E35A89EC}"/>
              </a:ext>
            </a:extLst>
          </p:cNvPr>
          <p:cNvPicPr>
            <a:picLocks noChangeAspect="1"/>
          </p:cNvPicPr>
          <p:nvPr/>
        </p:nvPicPr>
        <p:blipFill>
          <a:blip r:embed="rId4"/>
          <a:stretch>
            <a:fillRect/>
          </a:stretch>
        </p:blipFill>
        <p:spPr>
          <a:xfrm>
            <a:off x="2279111" y="1203598"/>
            <a:ext cx="2345664" cy="3456383"/>
          </a:xfrm>
          <a:prstGeom prst="rect">
            <a:avLst/>
          </a:prstGeom>
        </p:spPr>
      </p:pic>
      <p:pic>
        <p:nvPicPr>
          <p:cNvPr id="18" name="图片 17">
            <a:extLst>
              <a:ext uri="{FF2B5EF4-FFF2-40B4-BE49-F238E27FC236}">
                <a16:creationId xmlns:a16="http://schemas.microsoft.com/office/drawing/2014/main" id="{88D8D89E-2080-4A0E-9472-8E63E3EE554D}"/>
              </a:ext>
            </a:extLst>
          </p:cNvPr>
          <p:cNvPicPr>
            <a:picLocks noChangeAspect="1"/>
          </p:cNvPicPr>
          <p:nvPr/>
        </p:nvPicPr>
        <p:blipFill>
          <a:blip r:embed="rId5"/>
          <a:stretch>
            <a:fillRect/>
          </a:stretch>
        </p:blipFill>
        <p:spPr>
          <a:xfrm>
            <a:off x="4595911" y="206099"/>
            <a:ext cx="2411978" cy="4809068"/>
          </a:xfrm>
          <a:prstGeom prst="rect">
            <a:avLst/>
          </a:prstGeom>
        </p:spPr>
      </p:pic>
    </p:spTree>
    <p:extLst>
      <p:ext uri="{BB962C8B-B14F-4D97-AF65-F5344CB8AC3E}">
        <p14:creationId xmlns:p14="http://schemas.microsoft.com/office/powerpoint/2010/main" val="378276306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9"/>
          <p:cNvSpPr>
            <a:spLocks noChangeArrowheads="1"/>
          </p:cNvSpPr>
          <p:nvPr/>
        </p:nvSpPr>
        <p:spPr bwMode="auto">
          <a:xfrm>
            <a:off x="752000" y="1779662"/>
            <a:ext cx="504056" cy="1656184"/>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hlinkClick r:id="" action="ppaction://hlinkshowjump?jump=nextslide">
                  <a:extLst>
                    <a:ext uri="{A12FA001-AC4F-418D-AE19-62706E023703}">
                      <ahyp:hlinkClr xmlns:ahyp="http://schemas.microsoft.com/office/drawing/2018/hyperlinkcolor" val="tx"/>
                    </a:ext>
                  </a:extLst>
                </a:hlinkClick>
              </a:rPr>
              <a:t>团组织注册</a:t>
            </a:r>
            <a:endParaRPr lang="en-US" altLang="zh-CN" sz="1200" b="1" kern="0" dirty="0">
              <a:solidFill>
                <a:schemeClr val="bg1"/>
              </a:solidFill>
              <a:latin typeface="Arial" panose="020B0604020202090204" pitchFamily="34" charset="0"/>
              <a:ea typeface="微软雅黑" panose="020B0503020204020204" pitchFamily="34" charset="-122"/>
            </a:endParaRPr>
          </a:p>
        </p:txBody>
      </p:sp>
      <p:sp>
        <p:nvSpPr>
          <p:cNvPr id="20" name="标题1"/>
          <p:cNvSpPr>
            <a:spLocks noChangeArrowheads="1"/>
          </p:cNvSpPr>
          <p:nvPr/>
        </p:nvSpPr>
        <p:spPr bwMode="gray">
          <a:xfrm>
            <a:off x="1688104" y="2355726"/>
            <a:ext cx="1296144"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从上级团组织获取组织注册码</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1" name="标题1"/>
          <p:cNvSpPr>
            <a:spLocks noChangeArrowheads="1"/>
          </p:cNvSpPr>
          <p:nvPr/>
        </p:nvSpPr>
        <p:spPr bwMode="gray">
          <a:xfrm>
            <a:off x="3704328" y="1419622"/>
            <a:ext cx="1296144" cy="443570"/>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组织全称</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2" name="标题1"/>
          <p:cNvSpPr>
            <a:spLocks noChangeArrowheads="1"/>
          </p:cNvSpPr>
          <p:nvPr/>
        </p:nvSpPr>
        <p:spPr bwMode="gray">
          <a:xfrm>
            <a:off x="3704328" y="1995686"/>
            <a:ext cx="1296144" cy="443570"/>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组织简称</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3" name="标题1"/>
          <p:cNvSpPr>
            <a:spLocks noChangeArrowheads="1"/>
          </p:cNvSpPr>
          <p:nvPr/>
        </p:nvSpPr>
        <p:spPr bwMode="gray">
          <a:xfrm>
            <a:off x="3704328" y="2643758"/>
            <a:ext cx="1296144" cy="443570"/>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组织类型</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24" name="标题1"/>
          <p:cNvSpPr>
            <a:spLocks noChangeArrowheads="1"/>
          </p:cNvSpPr>
          <p:nvPr/>
        </p:nvSpPr>
        <p:spPr bwMode="gray">
          <a:xfrm>
            <a:off x="3704328" y="3291830"/>
            <a:ext cx="1296144" cy="443570"/>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ysClr val="window" lastClr="FFFFFF">
                    <a:lumMod val="95000"/>
                  </a:sysClr>
                </a:solidFill>
                <a:latin typeface="微软雅黑" panose="020B0503020204020204" pitchFamily="34" charset="-122"/>
                <a:ea typeface="微软雅黑" panose="020B0503020204020204" pitchFamily="34" charset="-122"/>
              </a:rPr>
              <a:t>组织联系人及联系电话</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8" name="直线箭头连接符 7"/>
          <p:cNvCxnSpPr>
            <a:cxnSpLocks/>
            <a:stCxn id="19" idx="6"/>
            <a:endCxn id="20" idx="1"/>
          </p:cNvCxnSpPr>
          <p:nvPr/>
        </p:nvCxnSpPr>
        <p:spPr>
          <a:xfrm flipV="1">
            <a:off x="1256056" y="2577511"/>
            <a:ext cx="432048" cy="302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肘形连接符 25"/>
          <p:cNvCxnSpPr/>
          <p:nvPr/>
        </p:nvCxnSpPr>
        <p:spPr>
          <a:xfrm flipV="1">
            <a:off x="2984248" y="1635646"/>
            <a:ext cx="720080" cy="93610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肘形连接符 27"/>
          <p:cNvCxnSpPr>
            <a:endCxn id="22" idx="1"/>
          </p:cNvCxnSpPr>
          <p:nvPr/>
        </p:nvCxnSpPr>
        <p:spPr>
          <a:xfrm flipV="1">
            <a:off x="3272280" y="2217471"/>
            <a:ext cx="432048" cy="354279"/>
          </a:xfrm>
          <a:prstGeom prst="bentConnector3">
            <a:avLst>
              <a:gd name="adj1" fmla="val 1659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肘形连接符 30"/>
          <p:cNvCxnSpPr>
            <a:stCxn id="20" idx="3"/>
            <a:endCxn id="23" idx="1"/>
          </p:cNvCxnSpPr>
          <p:nvPr/>
        </p:nvCxnSpPr>
        <p:spPr>
          <a:xfrm>
            <a:off x="2984248" y="2577511"/>
            <a:ext cx="720080" cy="28803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肘形连接符 32"/>
          <p:cNvCxnSpPr>
            <a:stCxn id="20" idx="3"/>
            <a:endCxn id="24" idx="1"/>
          </p:cNvCxnSpPr>
          <p:nvPr/>
        </p:nvCxnSpPr>
        <p:spPr>
          <a:xfrm>
            <a:off x="2984248" y="2577511"/>
            <a:ext cx="720080" cy="936104"/>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标题1"/>
          <p:cNvSpPr>
            <a:spLocks noChangeArrowheads="1"/>
          </p:cNvSpPr>
          <p:nvPr/>
        </p:nvSpPr>
        <p:spPr bwMode="gray">
          <a:xfrm>
            <a:off x="5432520" y="1474777"/>
            <a:ext cx="1872208" cy="316407"/>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全网唯一，不超过</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120</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汉字</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5" name="标题1"/>
          <p:cNvSpPr>
            <a:spLocks noChangeArrowheads="1"/>
          </p:cNvSpPr>
          <p:nvPr/>
        </p:nvSpPr>
        <p:spPr bwMode="gray">
          <a:xfrm>
            <a:off x="5432520" y="1937175"/>
            <a:ext cx="1944216" cy="609558"/>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在同一上级组织下，简称不重复，不超过</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30</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个汉字，以团支部、团委、团总支结尾</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7" name="标题1"/>
          <p:cNvSpPr>
            <a:spLocks noChangeArrowheads="1"/>
          </p:cNvSpPr>
          <p:nvPr/>
        </p:nvSpPr>
        <p:spPr bwMode="gray">
          <a:xfrm>
            <a:off x="5432520" y="3328846"/>
            <a:ext cx="1944216" cy="40324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rgbClr val="FF0000"/>
                </a:solidFill>
                <a:latin typeface="微软雅黑" panose="020B0503020204020204" pitchFamily="34" charset="-122"/>
                <a:ea typeface="微软雅黑" panose="020B0503020204020204" pitchFamily="34" charset="-122"/>
              </a:rPr>
              <a:t>团中央智慧团建需要</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，也是组织找回登录密码的重要数据</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39" name="直线箭头连接符 38"/>
          <p:cNvCxnSpPr>
            <a:stCxn id="21" idx="3"/>
            <a:endCxn id="34" idx="1"/>
          </p:cNvCxnSpPr>
          <p:nvPr/>
        </p:nvCxnSpPr>
        <p:spPr>
          <a:xfrm flipV="1">
            <a:off x="5000472" y="1632981"/>
            <a:ext cx="432048" cy="8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直线箭头连接符 40"/>
          <p:cNvCxnSpPr>
            <a:stCxn id="22" idx="3"/>
            <a:endCxn id="35" idx="1"/>
          </p:cNvCxnSpPr>
          <p:nvPr/>
        </p:nvCxnSpPr>
        <p:spPr>
          <a:xfrm>
            <a:off x="5000472" y="2217471"/>
            <a:ext cx="432048" cy="244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直线箭头连接符 44"/>
          <p:cNvCxnSpPr/>
          <p:nvPr/>
        </p:nvCxnSpPr>
        <p:spPr>
          <a:xfrm>
            <a:off x="5000472" y="3507854"/>
            <a:ext cx="432048" cy="16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20"/>
          <p:cNvSpPr txBox="1"/>
          <p:nvPr/>
        </p:nvSpPr>
        <p:spPr>
          <a:xfrm>
            <a:off x="467544" y="195486"/>
            <a:ext cx="3236784"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7.</a:t>
            </a:r>
            <a:r>
              <a:rPr lang="zh-CN" altLang="en-US" sz="2000" b="1" dirty="0">
                <a:solidFill>
                  <a:srgbClr val="1C5D9B"/>
                </a:solidFill>
                <a:latin typeface="微软雅黑" panose="020B0503020204020204" pitchFamily="34" charset="-122"/>
                <a:ea typeface="微软雅黑" panose="020B0503020204020204" pitchFamily="34" charset="-122"/>
              </a:rPr>
              <a:t>团组织的注册及密码问题</a:t>
            </a: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8467" y="1643229"/>
            <a:ext cx="9152468" cy="1648601"/>
          </a:xfrm>
          <a:prstGeom prst="rect">
            <a:avLst/>
          </a:prstGeom>
          <a:solidFill>
            <a:schemeClr val="accent1"/>
          </a:solidFill>
          <a:ln w="9525">
            <a:noFill/>
            <a:miter lim="800000"/>
          </a:ln>
        </p:spPr>
        <p:txBody>
          <a:bodyPr wrap="none" anchor="ctr"/>
          <a:lstStyle/>
          <a:p>
            <a:endParaRPr lang="zh-CN" altLang="en-US" sz="1600">
              <a:latin typeface="Calibri" panose="020F0702030404030204" pitchFamily="34" charset="0"/>
            </a:endParaRPr>
          </a:p>
        </p:txBody>
      </p:sp>
      <p:sp>
        <p:nvSpPr>
          <p:cNvPr id="24" name="Text Box 2"/>
          <p:cNvSpPr txBox="1">
            <a:spLocks noChangeArrowheads="1"/>
          </p:cNvSpPr>
          <p:nvPr/>
        </p:nvSpPr>
        <p:spPr bwMode="auto">
          <a:xfrm>
            <a:off x="1691680" y="1867364"/>
            <a:ext cx="5400600" cy="1200329"/>
          </a:xfrm>
          <a:prstGeom prst="rect">
            <a:avLst/>
          </a:prstGeom>
          <a:noFill/>
          <a:ln w="9525">
            <a:noFill/>
            <a:miter lim="800000"/>
          </a:ln>
        </p:spPr>
        <p:txBody>
          <a:bodyPr wrap="square">
            <a:spAutoFit/>
          </a:bodyPr>
          <a:lstStyle/>
          <a:p>
            <a:pPr lvl="0" algn="ctr">
              <a:defRPr/>
            </a:pPr>
            <a:r>
              <a:rPr lang="zh-CN" altLang="en-US" sz="3600" b="1" kern="0" dirty="0">
                <a:solidFill>
                  <a:schemeClr val="bg1"/>
                </a:solidFill>
                <a:latin typeface="微软雅黑" panose="020B0503020204020204" pitchFamily="34" charset="-122"/>
                <a:ea typeface="微软雅黑" panose="020B0503020204020204" pitchFamily="34" charset="-122"/>
              </a:rPr>
              <a:t>北京共青团线上系统</a:t>
            </a:r>
            <a:endParaRPr lang="en-US" altLang="zh-CN" sz="3600" b="1" kern="0" dirty="0">
              <a:solidFill>
                <a:schemeClr val="bg1"/>
              </a:solidFill>
              <a:latin typeface="微软雅黑" panose="020B0503020204020204" pitchFamily="34" charset="-122"/>
              <a:ea typeface="微软雅黑" panose="020B0503020204020204" pitchFamily="34" charset="-122"/>
            </a:endParaRPr>
          </a:p>
          <a:p>
            <a:pPr lvl="0" algn="ctr">
              <a:defRPr/>
            </a:pPr>
            <a:r>
              <a:rPr lang="zh-CN" altLang="en-US" sz="3600" b="1" kern="0" dirty="0">
                <a:solidFill>
                  <a:schemeClr val="bg1"/>
                </a:solidFill>
                <a:latin typeface="微软雅黑" panose="020B0503020204020204" pitchFamily="34" charset="-122"/>
                <a:ea typeface="微软雅黑" panose="020B0503020204020204" pitchFamily="34" charset="-122"/>
              </a:rPr>
              <a:t>使用讲解</a:t>
            </a:r>
          </a:p>
        </p:txBody>
      </p:sp>
    </p:spTree>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calcmode="lin" valueType="num">
                                      <p:cBhvr>
                                        <p:cTn id="12" dur="8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3" dur="800" fill="hold"/>
                                        <p:tgtEl>
                                          <p:spTgt spid="24"/>
                                        </p:tgtEl>
                                        <p:attrNameLst>
                                          <p:attrName>ppt_y</p:attrName>
                                        </p:attrNameLst>
                                      </p:cBhvr>
                                      <p:tavLst>
                                        <p:tav tm="0">
                                          <p:val>
                                            <p:strVal val="#ppt_y"/>
                                          </p:val>
                                        </p:tav>
                                        <p:tav tm="100000">
                                          <p:val>
                                            <p:strVal val="#ppt_y"/>
                                          </p:val>
                                        </p:tav>
                                      </p:tavLst>
                                    </p:anim>
                                    <p:anim calcmode="lin" valueType="num">
                                      <p:cBhvr>
                                        <p:cTn id="14" dur="8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5" dur="8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8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20"/>
          <p:cNvSpPr txBox="1"/>
          <p:nvPr/>
        </p:nvSpPr>
        <p:spPr>
          <a:xfrm>
            <a:off x="467544" y="195486"/>
            <a:ext cx="1955985"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7.</a:t>
            </a:r>
            <a:r>
              <a:rPr lang="zh-CN" altLang="en-US" sz="2000" b="1" dirty="0">
                <a:solidFill>
                  <a:srgbClr val="1C5D9B"/>
                </a:solidFill>
                <a:latin typeface="微软雅黑" panose="020B0503020204020204" pitchFamily="34" charset="-122"/>
                <a:ea typeface="微软雅黑" panose="020B0503020204020204" pitchFamily="34" charset="-122"/>
              </a:rPr>
              <a:t>团组织的注册</a:t>
            </a:r>
          </a:p>
        </p:txBody>
      </p:sp>
      <p:pic>
        <p:nvPicPr>
          <p:cNvPr id="2" name="图片 1"/>
          <p:cNvPicPr>
            <a:picLocks noChangeAspect="1"/>
          </p:cNvPicPr>
          <p:nvPr/>
        </p:nvPicPr>
        <p:blipFill>
          <a:blip r:embed="rId3"/>
          <a:stretch>
            <a:fillRect/>
          </a:stretch>
        </p:blipFill>
        <p:spPr>
          <a:xfrm>
            <a:off x="6415405" y="738505"/>
            <a:ext cx="2360930" cy="1595120"/>
          </a:xfrm>
          <a:prstGeom prst="rect">
            <a:avLst/>
          </a:prstGeom>
        </p:spPr>
      </p:pic>
      <p:pic>
        <p:nvPicPr>
          <p:cNvPr id="3" name="图片 2"/>
          <p:cNvPicPr>
            <a:picLocks noChangeAspect="1"/>
          </p:cNvPicPr>
          <p:nvPr/>
        </p:nvPicPr>
        <p:blipFill>
          <a:blip r:embed="rId4"/>
          <a:stretch>
            <a:fillRect/>
          </a:stretch>
        </p:blipFill>
        <p:spPr>
          <a:xfrm>
            <a:off x="339090" y="738505"/>
            <a:ext cx="2589530" cy="1595120"/>
          </a:xfrm>
          <a:prstGeom prst="rect">
            <a:avLst/>
          </a:prstGeom>
        </p:spPr>
      </p:pic>
      <p:sp>
        <p:nvSpPr>
          <p:cNvPr id="4" name="文本框 3"/>
          <p:cNvSpPr txBox="1"/>
          <p:nvPr/>
        </p:nvSpPr>
        <p:spPr>
          <a:xfrm>
            <a:off x="407035" y="2470785"/>
            <a:ext cx="2453640" cy="275590"/>
          </a:xfrm>
          <a:prstGeom prst="rect">
            <a:avLst/>
          </a:prstGeom>
          <a:noFill/>
        </p:spPr>
        <p:txBody>
          <a:bodyPr wrap="none" rtlCol="0">
            <a:spAutoFit/>
          </a:bodyPr>
          <a:lstStyle/>
          <a:p>
            <a:r>
              <a:rPr lang="en-US" altLang="zh-CN" sz="1200">
                <a:latin typeface="冬青黑体简体中文" panose="020B0300000000000000" charset="-122"/>
                <a:ea typeface="冬青黑体简体中文" panose="020B0300000000000000" charset="-122"/>
              </a:rPr>
              <a:t>1.</a:t>
            </a:r>
            <a:r>
              <a:rPr lang="zh-CN" altLang="en-US" sz="1200">
                <a:latin typeface="冬青黑体简体中文" panose="020B0300000000000000" charset="-122"/>
                <a:ea typeface="冬青黑体简体中文" panose="020B0300000000000000" charset="-122"/>
              </a:rPr>
              <a:t>上级组织账号中生成组织注册码</a:t>
            </a:r>
          </a:p>
        </p:txBody>
      </p:sp>
      <p:pic>
        <p:nvPicPr>
          <p:cNvPr id="5" name="图片 4"/>
          <p:cNvPicPr>
            <a:picLocks noChangeAspect="1"/>
          </p:cNvPicPr>
          <p:nvPr/>
        </p:nvPicPr>
        <p:blipFill>
          <a:blip r:embed="rId5"/>
          <a:stretch>
            <a:fillRect/>
          </a:stretch>
        </p:blipFill>
        <p:spPr>
          <a:xfrm>
            <a:off x="3390900" y="738505"/>
            <a:ext cx="2412365" cy="1570990"/>
          </a:xfrm>
          <a:prstGeom prst="rect">
            <a:avLst/>
          </a:prstGeom>
        </p:spPr>
      </p:pic>
      <p:sp>
        <p:nvSpPr>
          <p:cNvPr id="6" name="文本框 5"/>
          <p:cNvSpPr txBox="1"/>
          <p:nvPr/>
        </p:nvSpPr>
        <p:spPr>
          <a:xfrm>
            <a:off x="3497580" y="2470785"/>
            <a:ext cx="2148840" cy="275590"/>
          </a:xfrm>
          <a:prstGeom prst="rect">
            <a:avLst/>
          </a:prstGeom>
          <a:noFill/>
        </p:spPr>
        <p:txBody>
          <a:bodyPr wrap="none" rtlCol="0">
            <a:spAutoFit/>
          </a:bodyPr>
          <a:lstStyle/>
          <a:p>
            <a:r>
              <a:rPr lang="en-US" altLang="zh-CN" sz="1200">
                <a:latin typeface="冬青黑体简体中文" panose="020B0300000000000000" charset="-122"/>
                <a:ea typeface="冬青黑体简体中文" panose="020B0300000000000000" charset="-122"/>
              </a:rPr>
              <a:t>2.</a:t>
            </a:r>
            <a:r>
              <a:rPr lang="zh-CN" altLang="en-US" sz="1200">
                <a:latin typeface="冬青黑体简体中文" panose="020B0300000000000000" charset="-122"/>
                <a:ea typeface="冬青黑体简体中文" panose="020B0300000000000000" charset="-122"/>
              </a:rPr>
              <a:t>登录页面选择</a:t>
            </a:r>
            <a:r>
              <a:rPr lang="en-US" altLang="zh-CN" sz="1200">
                <a:latin typeface="冬青黑体简体中文" panose="020B0300000000000000" charset="-122"/>
                <a:ea typeface="冬青黑体简体中文" panose="020B0300000000000000" charset="-122"/>
              </a:rPr>
              <a:t>“</a:t>
            </a:r>
            <a:r>
              <a:rPr lang="zh-CN" altLang="en-US" sz="1200">
                <a:latin typeface="冬青黑体简体中文" panose="020B0300000000000000" charset="-122"/>
                <a:ea typeface="冬青黑体简体中文" panose="020B0300000000000000" charset="-122"/>
              </a:rPr>
              <a:t>立即注册</a:t>
            </a:r>
            <a:r>
              <a:rPr lang="en-US" altLang="zh-CN" sz="1200">
                <a:latin typeface="冬青黑体简体中文" panose="020B0300000000000000" charset="-122"/>
                <a:ea typeface="冬青黑体简体中文" panose="020B0300000000000000" charset="-122"/>
              </a:rPr>
              <a:t>”</a:t>
            </a:r>
          </a:p>
        </p:txBody>
      </p:sp>
      <p:sp>
        <p:nvSpPr>
          <p:cNvPr id="7" name="文本框 6"/>
          <p:cNvSpPr txBox="1"/>
          <p:nvPr/>
        </p:nvSpPr>
        <p:spPr>
          <a:xfrm>
            <a:off x="6415405" y="2542540"/>
            <a:ext cx="2758440" cy="275590"/>
          </a:xfrm>
          <a:prstGeom prst="rect">
            <a:avLst/>
          </a:prstGeom>
          <a:noFill/>
        </p:spPr>
        <p:txBody>
          <a:bodyPr wrap="none" rtlCol="0">
            <a:spAutoFit/>
          </a:bodyPr>
          <a:lstStyle/>
          <a:p>
            <a:r>
              <a:rPr lang="en-US" altLang="zh-CN" sz="1200">
                <a:latin typeface="冬青黑体简体中文" panose="020B0300000000000000" charset="-122"/>
                <a:ea typeface="冬青黑体简体中文" panose="020B0300000000000000" charset="-122"/>
              </a:rPr>
              <a:t>3.</a:t>
            </a:r>
            <a:r>
              <a:rPr lang="zh-CN" sz="1200">
                <a:latin typeface="冬青黑体简体中文" panose="020B0300000000000000" charset="-122"/>
                <a:ea typeface="冬青黑体简体中文" panose="020B0300000000000000" charset="-122"/>
              </a:rPr>
              <a:t>填写注册信息（组织全称尽量详细）</a:t>
            </a:r>
          </a:p>
        </p:txBody>
      </p:sp>
      <p:cxnSp>
        <p:nvCxnSpPr>
          <p:cNvPr id="9" name="直接连接符 8"/>
          <p:cNvCxnSpPr/>
          <p:nvPr/>
        </p:nvCxnSpPr>
        <p:spPr>
          <a:xfrm flipV="1">
            <a:off x="407035" y="2859782"/>
            <a:ext cx="8409305" cy="304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标题1">
            <a:extLst>
              <a:ext uri="{FF2B5EF4-FFF2-40B4-BE49-F238E27FC236}">
                <a16:creationId xmlns:a16="http://schemas.microsoft.com/office/drawing/2014/main" id="{39552394-BDC2-5946-BBDC-ED65D2F99DEC}"/>
              </a:ext>
            </a:extLst>
          </p:cNvPr>
          <p:cNvSpPr>
            <a:spLocks noChangeArrowheads="1"/>
          </p:cNvSpPr>
          <p:nvPr/>
        </p:nvSpPr>
        <p:spPr bwMode="gray">
          <a:xfrm>
            <a:off x="2771800" y="3219822"/>
            <a:ext cx="2808312" cy="40324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上级团组织在“下级组织管理”</a:t>
            </a:r>
            <a:r>
              <a:rPr lang="zh-CN" altLang="zh-CN" sz="1050" b="1"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“修改”功能中查看组织用户名并重置密码</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5" name="标题1">
            <a:extLst>
              <a:ext uri="{FF2B5EF4-FFF2-40B4-BE49-F238E27FC236}">
                <a16:creationId xmlns:a16="http://schemas.microsoft.com/office/drawing/2014/main" id="{04E4E424-603F-BD41-9E5E-14280F5D3105}"/>
              </a:ext>
            </a:extLst>
          </p:cNvPr>
          <p:cNvSpPr>
            <a:spLocks noChangeArrowheads="1"/>
          </p:cNvSpPr>
          <p:nvPr/>
        </p:nvSpPr>
        <p:spPr bwMode="gray">
          <a:xfrm>
            <a:off x="2771800" y="3723878"/>
            <a:ext cx="2808312" cy="40324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电脑端登录页面中，“忘记密码”功能通过用户名和组织联系人手机号重置</a:t>
            </a:r>
            <a:r>
              <a:rPr lang="zh-CN" altLang="en-US" sz="1050" b="1" dirty="0">
                <a:solidFill>
                  <a:srgbClr val="FF0000"/>
                </a:solidFill>
                <a:latin typeface="微软雅黑" panose="020B0503020204020204" pitchFamily="34" charset="-122"/>
                <a:ea typeface="微软雅黑" panose="020B0503020204020204" pitchFamily="34" charset="-122"/>
              </a:rPr>
              <a:t>（方便）</a:t>
            </a:r>
            <a:endParaRPr lang="zh-CN" altLang="zh-CN" sz="1050" b="1" dirty="0">
              <a:solidFill>
                <a:srgbClr val="FF0000"/>
              </a:solidFill>
              <a:latin typeface="微软雅黑" panose="020B0503020204020204" pitchFamily="34" charset="-122"/>
              <a:ea typeface="微软雅黑" panose="020B0503020204020204" pitchFamily="34" charset="-122"/>
            </a:endParaRPr>
          </a:p>
        </p:txBody>
      </p:sp>
      <p:sp>
        <p:nvSpPr>
          <p:cNvPr id="16" name="标题1">
            <a:extLst>
              <a:ext uri="{FF2B5EF4-FFF2-40B4-BE49-F238E27FC236}">
                <a16:creationId xmlns:a16="http://schemas.microsoft.com/office/drawing/2014/main" id="{3DB0B51D-0BCB-D04E-92E6-3537E86731C0}"/>
              </a:ext>
            </a:extLst>
          </p:cNvPr>
          <p:cNvSpPr>
            <a:spLocks noChangeArrowheads="1"/>
          </p:cNvSpPr>
          <p:nvPr/>
        </p:nvSpPr>
        <p:spPr bwMode="gray">
          <a:xfrm>
            <a:off x="971600" y="3435846"/>
            <a:ext cx="1296144" cy="720080"/>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团组织忘记</a:t>
            </a:r>
            <a:endParaRPr lang="en-US"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400" b="1" dirty="0">
                <a:solidFill>
                  <a:sysClr val="window" lastClr="FFFFFF">
                    <a:lumMod val="95000"/>
                  </a:sysClr>
                </a:solidFill>
                <a:latin typeface="微软雅黑" panose="020B0503020204020204" pitchFamily="34" charset="-122"/>
                <a:ea typeface="微软雅黑" panose="020B0503020204020204" pitchFamily="34" charset="-122"/>
              </a:rPr>
              <a:t>登录密码</a:t>
            </a:r>
            <a:endParaRPr lang="zh-CN" altLang="zh-CN" sz="14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7" name="标题1">
            <a:extLst>
              <a:ext uri="{FF2B5EF4-FFF2-40B4-BE49-F238E27FC236}">
                <a16:creationId xmlns:a16="http://schemas.microsoft.com/office/drawing/2014/main" id="{61DC83A6-A04D-7A4C-A71C-73E0A2DA4FB6}"/>
              </a:ext>
            </a:extLst>
          </p:cNvPr>
          <p:cNvSpPr>
            <a:spLocks noChangeArrowheads="1"/>
          </p:cNvSpPr>
          <p:nvPr/>
        </p:nvSpPr>
        <p:spPr bwMode="gray">
          <a:xfrm>
            <a:off x="2771800" y="4299942"/>
            <a:ext cx="2664296" cy="302964"/>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系统管理员进行重置</a:t>
            </a:r>
            <a:r>
              <a:rPr lang="zh-CN" altLang="en-US" sz="1050" b="1" dirty="0">
                <a:solidFill>
                  <a:srgbClr val="FF0000"/>
                </a:solidFill>
                <a:latin typeface="微软雅黑" panose="020B0503020204020204" pitchFamily="34" charset="-122"/>
                <a:ea typeface="微软雅黑" panose="020B0503020204020204" pitchFamily="34" charset="-122"/>
              </a:rPr>
              <a:t>（上级团组织失联）</a:t>
            </a:r>
            <a:endParaRPr lang="zh-CN" altLang="zh-CN" sz="1050" b="1" dirty="0">
              <a:solidFill>
                <a:srgbClr val="FF0000"/>
              </a:solidFill>
              <a:latin typeface="微软雅黑" panose="020B0503020204020204" pitchFamily="34" charset="-122"/>
              <a:ea typeface="微软雅黑" panose="020B0503020204020204" pitchFamily="34" charset="-122"/>
            </a:endParaRPr>
          </a:p>
        </p:txBody>
      </p:sp>
      <p:cxnSp>
        <p:nvCxnSpPr>
          <p:cNvPr id="18" name="肘形连接符 17">
            <a:extLst>
              <a:ext uri="{FF2B5EF4-FFF2-40B4-BE49-F238E27FC236}">
                <a16:creationId xmlns:a16="http://schemas.microsoft.com/office/drawing/2014/main" id="{467D5A25-DA70-E040-9635-E6F9AD92C492}"/>
              </a:ext>
            </a:extLst>
          </p:cNvPr>
          <p:cNvCxnSpPr>
            <a:stCxn id="16" idx="3"/>
            <a:endCxn id="14" idx="1"/>
          </p:cNvCxnSpPr>
          <p:nvPr/>
        </p:nvCxnSpPr>
        <p:spPr>
          <a:xfrm flipV="1">
            <a:off x="2267744" y="3421445"/>
            <a:ext cx="504056" cy="37444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肘形连接符 18">
            <a:extLst>
              <a:ext uri="{FF2B5EF4-FFF2-40B4-BE49-F238E27FC236}">
                <a16:creationId xmlns:a16="http://schemas.microsoft.com/office/drawing/2014/main" id="{FB574D4F-9619-2C40-93BF-FA826FA8B22E}"/>
              </a:ext>
            </a:extLst>
          </p:cNvPr>
          <p:cNvCxnSpPr>
            <a:stCxn id="16" idx="3"/>
            <a:endCxn id="15" idx="1"/>
          </p:cNvCxnSpPr>
          <p:nvPr/>
        </p:nvCxnSpPr>
        <p:spPr>
          <a:xfrm>
            <a:off x="2267744" y="3795886"/>
            <a:ext cx="504056" cy="129615"/>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肘形连接符 19">
            <a:extLst>
              <a:ext uri="{FF2B5EF4-FFF2-40B4-BE49-F238E27FC236}">
                <a16:creationId xmlns:a16="http://schemas.microsoft.com/office/drawing/2014/main" id="{4FB4A0E0-988A-8743-B066-9B9844C69169}"/>
              </a:ext>
            </a:extLst>
          </p:cNvPr>
          <p:cNvCxnSpPr>
            <a:stCxn id="16" idx="3"/>
            <a:endCxn id="17" idx="1"/>
          </p:cNvCxnSpPr>
          <p:nvPr/>
        </p:nvCxnSpPr>
        <p:spPr>
          <a:xfrm>
            <a:off x="2267744" y="3795886"/>
            <a:ext cx="504056" cy="65553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20"/>
          <p:cNvSpPr txBox="1"/>
          <p:nvPr/>
        </p:nvSpPr>
        <p:spPr>
          <a:xfrm>
            <a:off x="251520" y="149131"/>
            <a:ext cx="4264309"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8.</a:t>
            </a:r>
            <a:r>
              <a:rPr lang="zh-CN" altLang="en-US" sz="2000" b="1" dirty="0">
                <a:solidFill>
                  <a:srgbClr val="1C5D9B"/>
                </a:solidFill>
                <a:latin typeface="微软雅黑" panose="020B0503020204020204" pitchFamily="34" charset="-122"/>
                <a:ea typeface="微软雅黑" panose="020B0503020204020204" pitchFamily="34" charset="-122"/>
              </a:rPr>
              <a:t>团组织</a:t>
            </a:r>
            <a:r>
              <a:rPr lang="zh-CN" sz="2000" b="1" dirty="0">
                <a:solidFill>
                  <a:srgbClr val="1C5D9B"/>
                </a:solidFill>
                <a:latin typeface="微软雅黑" panose="020B0503020204020204" pitchFamily="34" charset="-122"/>
                <a:ea typeface="微软雅黑" panose="020B0503020204020204" pitchFamily="34" charset="-122"/>
              </a:rPr>
              <a:t>结构和组织类型修改的问题</a:t>
            </a:r>
          </a:p>
        </p:txBody>
      </p:sp>
      <p:sp>
        <p:nvSpPr>
          <p:cNvPr id="48" name="Oval 19"/>
          <p:cNvSpPr>
            <a:spLocks noChangeArrowheads="1"/>
          </p:cNvSpPr>
          <p:nvPr/>
        </p:nvSpPr>
        <p:spPr bwMode="auto">
          <a:xfrm>
            <a:off x="686620" y="996244"/>
            <a:ext cx="504056" cy="1656184"/>
          </a:xfrm>
          <a:prstGeom prst="ellipse">
            <a:avLst/>
          </a:prstGeom>
          <a:solidFill>
            <a:srgbClr val="FFFFFF"/>
          </a:solidFill>
          <a:ln w="12700" cmpd="sng">
            <a:solidFill>
              <a:srgbClr val="FF6600"/>
            </a:solidFill>
            <a:round/>
          </a:ln>
          <a:effectLst/>
        </p:spPr>
        <p:txBody>
          <a:bodyPr lIns="62118" tIns="31058" rIns="62118" bIns="31058" anchor="ctr"/>
          <a:lstStyle/>
          <a:p>
            <a:pPr algn="ctr">
              <a:lnSpc>
                <a:spcPct val="120000"/>
              </a:lnSpc>
              <a:defRPr/>
            </a:pPr>
            <a:r>
              <a:rPr lang="zh-CN" altLang="en-US" sz="1200" b="1" kern="0" dirty="0">
                <a:solidFill>
                  <a:srgbClr val="195680"/>
                </a:solidFill>
                <a:latin typeface="Arial" panose="020B0604020202090204" pitchFamily="34" charset="0"/>
                <a:ea typeface="微软雅黑" panose="020B0503020204020204" pitchFamily="34" charset="-122"/>
              </a:rPr>
              <a:t>团组织</a:t>
            </a:r>
            <a:r>
              <a:rPr lang="zh-CN" sz="1200" b="1" kern="0" dirty="0">
                <a:solidFill>
                  <a:srgbClr val="195680"/>
                </a:solidFill>
                <a:latin typeface="Arial" panose="020B0604020202090204" pitchFamily="34" charset="0"/>
                <a:ea typeface="微软雅黑" panose="020B0503020204020204" pitchFamily="34" charset="-122"/>
              </a:rPr>
              <a:t>信息修改</a:t>
            </a:r>
          </a:p>
        </p:txBody>
      </p:sp>
      <p:sp>
        <p:nvSpPr>
          <p:cNvPr id="50" name="标题1"/>
          <p:cNvSpPr>
            <a:spLocks noChangeArrowheads="1"/>
          </p:cNvSpPr>
          <p:nvPr/>
        </p:nvSpPr>
        <p:spPr bwMode="gray">
          <a:xfrm>
            <a:off x="5580019" y="1067976"/>
            <a:ext cx="2088232" cy="40324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050" b="1" dirty="0">
                <a:solidFill>
                  <a:schemeClr val="accent1">
                    <a:lumMod val="75000"/>
                  </a:schemeClr>
                </a:solidFill>
                <a:latin typeface="微软雅黑" panose="020B0503020204020204" pitchFamily="34" charset="-122"/>
                <a:ea typeface="微软雅黑" panose="020B0503020204020204" pitchFamily="34" charset="-122"/>
              </a:rPr>
              <a:t>由战线负责人提交至信息中心（</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3</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个工作日内修改完成</a:t>
            </a:r>
            <a:r>
              <a:rPr lang="zh-CN" altLang="zh-CN" sz="1050" b="1"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51" name="标题1"/>
          <p:cNvSpPr>
            <a:spLocks noChangeArrowheads="1"/>
          </p:cNvSpPr>
          <p:nvPr/>
        </p:nvSpPr>
        <p:spPr bwMode="gray">
          <a:xfrm>
            <a:off x="3279652" y="1068204"/>
            <a:ext cx="1939925" cy="40322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联系战线负责人获取组织结构调整模板并填写</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2" name="标题1"/>
          <p:cNvSpPr>
            <a:spLocks noChangeArrowheads="1"/>
          </p:cNvSpPr>
          <p:nvPr/>
        </p:nvSpPr>
        <p:spPr bwMode="gray">
          <a:xfrm>
            <a:off x="1622724" y="1125328"/>
            <a:ext cx="1296144" cy="302964"/>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zh-CN" sz="1200" b="1" dirty="0">
                <a:solidFill>
                  <a:sysClr val="window" lastClr="FFFFFF">
                    <a:lumMod val="95000"/>
                  </a:sysClr>
                </a:solidFill>
                <a:latin typeface="微软雅黑" panose="020B0503020204020204" pitchFamily="34" charset="-122"/>
                <a:ea typeface="微软雅黑" panose="020B0503020204020204" pitchFamily="34" charset="-122"/>
              </a:rPr>
              <a:t>修改组织架构</a:t>
            </a:r>
          </a:p>
        </p:txBody>
      </p:sp>
      <p:sp>
        <p:nvSpPr>
          <p:cNvPr id="53" name="标题1"/>
          <p:cNvSpPr>
            <a:spLocks noChangeArrowheads="1"/>
          </p:cNvSpPr>
          <p:nvPr/>
        </p:nvSpPr>
        <p:spPr bwMode="gray">
          <a:xfrm>
            <a:off x="1622089" y="2363326"/>
            <a:ext cx="1296144" cy="302964"/>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200" b="1" dirty="0">
                <a:solidFill>
                  <a:sysClr val="window" lastClr="FFFFFF">
                    <a:lumMod val="95000"/>
                  </a:sysClr>
                </a:solidFill>
                <a:latin typeface="微软雅黑" panose="020B0503020204020204" pitchFamily="34" charset="-122"/>
                <a:ea typeface="微软雅黑" panose="020B0503020204020204" pitchFamily="34" charset="-122"/>
              </a:rPr>
              <a:t>组织类别</a:t>
            </a:r>
            <a:endParaRPr lang="zh-CN" altLang="zh-CN" sz="120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57" name="肘形连接符 56"/>
          <p:cNvCxnSpPr>
            <a:stCxn id="48" idx="6"/>
            <a:endCxn id="52" idx="1"/>
          </p:cNvCxnSpPr>
          <p:nvPr/>
        </p:nvCxnSpPr>
        <p:spPr>
          <a:xfrm flipV="1">
            <a:off x="1190676" y="1276810"/>
            <a:ext cx="432048" cy="54752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肘形连接符 58"/>
          <p:cNvCxnSpPr>
            <a:stCxn id="48" idx="6"/>
            <a:endCxn id="53" idx="1"/>
          </p:cNvCxnSpPr>
          <p:nvPr/>
        </p:nvCxnSpPr>
        <p:spPr>
          <a:xfrm>
            <a:off x="1190502" y="1824489"/>
            <a:ext cx="431800" cy="69088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肘形连接符 62"/>
          <p:cNvCxnSpPr>
            <a:stCxn id="52" idx="3"/>
            <a:endCxn id="51" idx="1"/>
          </p:cNvCxnSpPr>
          <p:nvPr/>
        </p:nvCxnSpPr>
        <p:spPr>
          <a:xfrm flipV="1">
            <a:off x="2918972" y="1270134"/>
            <a:ext cx="360680" cy="698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6" name="标题1"/>
          <p:cNvSpPr>
            <a:spLocks noChangeArrowheads="1"/>
          </p:cNvSpPr>
          <p:nvPr/>
        </p:nvSpPr>
        <p:spPr bwMode="gray">
          <a:xfrm>
            <a:off x="3423162" y="2364239"/>
            <a:ext cx="1162685" cy="30289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支部改为非支部</a:t>
            </a:r>
          </a:p>
        </p:txBody>
      </p:sp>
      <p:cxnSp>
        <p:nvCxnSpPr>
          <p:cNvPr id="68" name="直线箭头连接符 67"/>
          <p:cNvCxnSpPr>
            <a:stCxn id="53" idx="3"/>
            <a:endCxn id="66" idx="1"/>
          </p:cNvCxnSpPr>
          <p:nvPr/>
        </p:nvCxnSpPr>
        <p:spPr>
          <a:xfrm>
            <a:off x="2918233" y="2515443"/>
            <a:ext cx="504825" cy="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20"/>
          <p:cNvSpPr txBox="1"/>
          <p:nvPr/>
        </p:nvSpPr>
        <p:spPr>
          <a:xfrm>
            <a:off x="251520" y="2931790"/>
            <a:ext cx="4137947"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9.</a:t>
            </a:r>
            <a:r>
              <a:rPr lang="zh-CN" altLang="en-US" sz="2000" b="1" dirty="0">
                <a:solidFill>
                  <a:srgbClr val="1C5D9B"/>
                </a:solidFill>
                <a:latin typeface="微软雅黑" panose="020B0503020204020204" pitchFamily="34" charset="-122"/>
                <a:ea typeface="微软雅黑" panose="020B0503020204020204" pitchFamily="34" charset="-122"/>
              </a:rPr>
              <a:t>上级团组织对下级团组织的管理</a:t>
            </a:r>
          </a:p>
        </p:txBody>
      </p:sp>
      <p:sp>
        <p:nvSpPr>
          <p:cNvPr id="54" name="圆角矩形 53"/>
          <p:cNvSpPr/>
          <p:nvPr/>
        </p:nvSpPr>
        <p:spPr bwMode="auto">
          <a:xfrm>
            <a:off x="683568" y="4016990"/>
            <a:ext cx="2803399" cy="332563"/>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可以修改下级团组织的组织全称</a:t>
            </a:r>
          </a:p>
        </p:txBody>
      </p:sp>
      <p:sp>
        <p:nvSpPr>
          <p:cNvPr id="60" name="圆角矩形 59"/>
          <p:cNvSpPr/>
          <p:nvPr/>
        </p:nvSpPr>
        <p:spPr bwMode="auto">
          <a:xfrm>
            <a:off x="683568" y="4443958"/>
            <a:ext cx="2803400" cy="365819"/>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可以修改下级团组织的行业类别</a:t>
            </a:r>
          </a:p>
        </p:txBody>
      </p:sp>
      <p:sp>
        <p:nvSpPr>
          <p:cNvPr id="64" name="圆角矩形 63"/>
          <p:cNvSpPr/>
          <p:nvPr/>
        </p:nvSpPr>
        <p:spPr bwMode="auto">
          <a:xfrm>
            <a:off x="683260" y="3419475"/>
            <a:ext cx="7585710" cy="504190"/>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defRPr/>
            </a:pPr>
            <a:r>
              <a:rPr lang="zh-CN" altLang="en-US" sz="1400" kern="0" dirty="0">
                <a:solidFill>
                  <a:prstClr val="white"/>
                </a:solidFill>
                <a:latin typeface="微软雅黑" panose="020B0503020204020204" pitchFamily="34" charset="-122"/>
                <a:ea typeface="微软雅黑" panose="020B0503020204020204" pitchFamily="34" charset="-122"/>
              </a:rPr>
              <a:t>上级团组织无法一次导出所有下级组织的团员信息，只能逐级导出</a:t>
            </a:r>
          </a:p>
        </p:txBody>
      </p:sp>
      <p:cxnSp>
        <p:nvCxnSpPr>
          <p:cNvPr id="2" name="肘形连接符 1"/>
          <p:cNvCxnSpPr/>
          <p:nvPr/>
        </p:nvCxnSpPr>
        <p:spPr>
          <a:xfrm flipV="1">
            <a:off x="5219577" y="1277119"/>
            <a:ext cx="360680" cy="698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3" name="标题1"/>
          <p:cNvSpPr>
            <a:spLocks noChangeArrowheads="1"/>
          </p:cNvSpPr>
          <p:nvPr/>
        </p:nvSpPr>
        <p:spPr bwMode="gray">
          <a:xfrm>
            <a:off x="3423162" y="1824489"/>
            <a:ext cx="1162685" cy="30289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非支部改为支部</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标题1"/>
          <p:cNvSpPr>
            <a:spLocks noChangeArrowheads="1"/>
          </p:cNvSpPr>
          <p:nvPr/>
        </p:nvSpPr>
        <p:spPr bwMode="gray">
          <a:xfrm>
            <a:off x="4818892" y="1824489"/>
            <a:ext cx="1162685" cy="30289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解除所有团干部</a:t>
            </a:r>
          </a:p>
        </p:txBody>
      </p:sp>
      <p:sp>
        <p:nvSpPr>
          <p:cNvPr id="5" name="标题1"/>
          <p:cNvSpPr>
            <a:spLocks noChangeArrowheads="1"/>
          </p:cNvSpPr>
          <p:nvPr/>
        </p:nvSpPr>
        <p:spPr bwMode="gray">
          <a:xfrm>
            <a:off x="6292092" y="1734954"/>
            <a:ext cx="1979295" cy="47053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战线负责人将申请交给信息中心处理（</a:t>
            </a:r>
            <a:r>
              <a:rPr lang="en-US" altLang="zh-CN" sz="1050" b="1" dirty="0">
                <a:solidFill>
                  <a:schemeClr val="accent1">
                    <a:lumMod val="75000"/>
                  </a:schemeClr>
                </a:solidFill>
                <a:latin typeface="微软雅黑" panose="020B0503020204020204" pitchFamily="34" charset="-122"/>
                <a:ea typeface="微软雅黑" panose="020B0503020204020204" pitchFamily="34" charset="-122"/>
              </a:rPr>
              <a:t>3</a:t>
            </a: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个工作日内修改完成</a:t>
            </a:r>
            <a:r>
              <a:rPr lang="zh-CN" sz="1050" b="1" dirty="0">
                <a:solidFill>
                  <a:schemeClr val="accent1">
                    <a:lumMod val="75000"/>
                  </a:schemeClr>
                </a:solidFill>
                <a:latin typeface="微软雅黑" panose="020B0503020204020204" pitchFamily="34" charset="-122"/>
                <a:ea typeface="微软雅黑" panose="020B0503020204020204" pitchFamily="34" charset="-122"/>
              </a:rPr>
              <a:t>）</a:t>
            </a:r>
          </a:p>
        </p:txBody>
      </p:sp>
      <p:sp>
        <p:nvSpPr>
          <p:cNvPr id="6" name="标题1"/>
          <p:cNvSpPr>
            <a:spLocks noChangeArrowheads="1"/>
          </p:cNvSpPr>
          <p:nvPr/>
        </p:nvSpPr>
        <p:spPr bwMode="gray">
          <a:xfrm>
            <a:off x="4818892" y="2349634"/>
            <a:ext cx="1318895" cy="30289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建立非支部新账号</a:t>
            </a:r>
          </a:p>
        </p:txBody>
      </p:sp>
      <p:sp>
        <p:nvSpPr>
          <p:cNvPr id="7" name="标题1"/>
          <p:cNvSpPr>
            <a:spLocks noChangeArrowheads="1"/>
          </p:cNvSpPr>
          <p:nvPr/>
        </p:nvSpPr>
        <p:spPr bwMode="gray">
          <a:xfrm>
            <a:off x="6349877" y="2364239"/>
            <a:ext cx="1921510" cy="380365"/>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sz="1050" b="1" dirty="0">
                <a:solidFill>
                  <a:schemeClr val="accent1">
                    <a:lumMod val="75000"/>
                  </a:schemeClr>
                </a:solidFill>
                <a:latin typeface="微软雅黑" panose="020B0503020204020204" pitchFamily="34" charset="-122"/>
                <a:ea typeface="微软雅黑" panose="020B0503020204020204" pitchFamily="34" charset="-122"/>
              </a:rPr>
              <a:t>按照组织架构修改流程将原支部调整到新账号下</a:t>
            </a:r>
          </a:p>
        </p:txBody>
      </p:sp>
      <p:cxnSp>
        <p:nvCxnSpPr>
          <p:cNvPr id="8" name="直线箭头连接符 67"/>
          <p:cNvCxnSpPr>
            <a:endCxn id="4" idx="1"/>
          </p:cNvCxnSpPr>
          <p:nvPr/>
        </p:nvCxnSpPr>
        <p:spPr>
          <a:xfrm>
            <a:off x="4585847" y="1975619"/>
            <a:ext cx="233045" cy="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直线箭头连接符 67"/>
          <p:cNvCxnSpPr>
            <a:endCxn id="5" idx="1"/>
          </p:cNvCxnSpPr>
          <p:nvPr/>
        </p:nvCxnSpPr>
        <p:spPr>
          <a:xfrm flipV="1">
            <a:off x="5981577" y="1970539"/>
            <a:ext cx="310515" cy="5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直线箭头连接符 67"/>
          <p:cNvCxnSpPr/>
          <p:nvPr/>
        </p:nvCxnSpPr>
        <p:spPr>
          <a:xfrm>
            <a:off x="4585847" y="2500764"/>
            <a:ext cx="233045" cy="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线箭头连接符 67"/>
          <p:cNvCxnSpPr/>
          <p:nvPr/>
        </p:nvCxnSpPr>
        <p:spPr>
          <a:xfrm>
            <a:off x="6114292" y="2516004"/>
            <a:ext cx="233045" cy="6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圆角矩形 11"/>
          <p:cNvSpPr/>
          <p:nvPr/>
        </p:nvSpPr>
        <p:spPr bwMode="auto">
          <a:xfrm>
            <a:off x="4073525" y="4017010"/>
            <a:ext cx="3251200" cy="332740"/>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可以查看下级账号用户名并重置密码</a:t>
            </a:r>
          </a:p>
        </p:txBody>
      </p:sp>
      <p:sp>
        <p:nvSpPr>
          <p:cNvPr id="13" name="圆角矩形 12"/>
          <p:cNvSpPr/>
          <p:nvPr/>
        </p:nvSpPr>
        <p:spPr bwMode="auto">
          <a:xfrm>
            <a:off x="4073525" y="4476750"/>
            <a:ext cx="3592195" cy="332740"/>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r>
              <a:rPr lang="zh-CN" altLang="en-US" sz="1400" kern="0" dirty="0">
                <a:solidFill>
                  <a:prstClr val="white"/>
                </a:solidFill>
                <a:latin typeface="微软雅黑" panose="020B0503020204020204" pitchFamily="34" charset="-122"/>
                <a:ea typeface="微软雅黑" panose="020B0503020204020204" pitchFamily="34" charset="-122"/>
              </a:rPr>
              <a:t>可以修改下级团组织联系人及联系方式</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p:nvPr/>
        </p:nvSpPr>
        <p:spPr>
          <a:xfrm>
            <a:off x="440368" y="134526"/>
            <a:ext cx="3626314" cy="400110"/>
          </a:xfrm>
          <a:prstGeom prst="rect">
            <a:avLst/>
          </a:prstGeom>
          <a:noFill/>
        </p:spPr>
        <p:txBody>
          <a:bodyPr wrap="none" rtlCol="0">
            <a:spAutoFit/>
          </a:bodyPr>
          <a:lstStyle/>
          <a:p>
            <a:r>
              <a:rPr lang="en-US" alt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10</a:t>
            </a:r>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a:t>
            </a:r>
            <a:r>
              <a:rPr 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学校支部毕业年份标注问题</a:t>
            </a:r>
          </a:p>
        </p:txBody>
      </p:sp>
      <p:sp>
        <p:nvSpPr>
          <p:cNvPr id="3" name="文本框 2"/>
          <p:cNvSpPr txBox="1"/>
          <p:nvPr/>
        </p:nvSpPr>
        <p:spPr>
          <a:xfrm>
            <a:off x="553720" y="3605530"/>
            <a:ext cx="7851775" cy="1198880"/>
          </a:xfrm>
          <a:prstGeom prst="rect">
            <a:avLst/>
          </a:prstGeom>
          <a:noFill/>
        </p:spPr>
        <p:txBody>
          <a:bodyPr wrap="square" rtlCol="0">
            <a:spAutoFit/>
          </a:bodyPr>
          <a:lstStyle/>
          <a:p>
            <a:r>
              <a:rPr lang="en-US" altLang="zh-CN" sz="1200" dirty="0">
                <a:latin typeface="华文中宋" panose="02010600040101010101" charset="-122"/>
                <a:ea typeface="华文中宋" panose="02010600040101010101" charset="-122"/>
              </a:rPr>
              <a:t>1.</a:t>
            </a:r>
            <a:r>
              <a:rPr lang="zh-CN" altLang="en-US" sz="1200" dirty="0">
                <a:latin typeface="华文中宋" panose="02010600040101010101" charset="-122"/>
                <a:ea typeface="华文中宋" panose="02010600040101010101" charset="-122"/>
              </a:rPr>
              <a:t>此项操作用于确认</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学社衔接</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工作的考核基数</a:t>
            </a:r>
          </a:p>
          <a:p>
            <a:r>
              <a:rPr lang="en-US" altLang="zh-CN" sz="1200" dirty="0">
                <a:latin typeface="华文中宋" panose="02010600040101010101" charset="-122"/>
                <a:ea typeface="华文中宋" panose="02010600040101010101" charset="-122"/>
              </a:rPr>
              <a:t>2.</a:t>
            </a:r>
            <a:r>
              <a:rPr lang="zh-CN" sz="1200" dirty="0">
                <a:latin typeface="华文中宋" panose="02010600040101010101" charset="-122"/>
                <a:ea typeface="华文中宋" panose="02010600040101010101" charset="-122"/>
              </a:rPr>
              <a:t>高校支部有此项操作权限（</a:t>
            </a:r>
            <a:r>
              <a:rPr lang="zh-CN" sz="1200" dirty="0">
                <a:solidFill>
                  <a:srgbClr val="FF0000"/>
                </a:solidFill>
                <a:latin typeface="华文中宋" panose="02010600040101010101" charset="-122"/>
                <a:ea typeface="华文中宋" panose="02010600040101010101" charset="-122"/>
              </a:rPr>
              <a:t>如高校支部发现没有此权限，请尽快联系战线负责人</a:t>
            </a:r>
            <a:r>
              <a:rPr lang="zh-CN" sz="1200" dirty="0">
                <a:latin typeface="华文中宋" panose="02010600040101010101" charset="-122"/>
                <a:ea typeface="华文中宋" panose="02010600040101010101" charset="-122"/>
              </a:rPr>
              <a:t>）</a:t>
            </a:r>
            <a:endParaRPr lang="en-US" altLang="zh-CN" sz="1200" dirty="0">
              <a:latin typeface="华文中宋" panose="02010600040101010101" charset="-122"/>
              <a:ea typeface="华文中宋" panose="02010600040101010101" charset="-122"/>
            </a:endParaRPr>
          </a:p>
          <a:p>
            <a:r>
              <a:rPr lang="en-US" altLang="zh-CN" sz="1200" dirty="0">
                <a:latin typeface="华文中宋" panose="02010600040101010101" charset="-122"/>
                <a:ea typeface="华文中宋" panose="02010600040101010101" charset="-122"/>
              </a:rPr>
              <a:t>3.</a:t>
            </a:r>
            <a:r>
              <a:rPr lang="zh-CN" altLang="en-US" sz="1200" dirty="0">
                <a:latin typeface="华文中宋" panose="02010600040101010101" charset="-122"/>
                <a:ea typeface="华文中宋" panose="02010600040101010101" charset="-122"/>
              </a:rPr>
              <a:t>在组织账号中</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我的资料</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》毕业年份</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中选择本支部的情况</a:t>
            </a:r>
          </a:p>
          <a:p>
            <a:r>
              <a:rPr lang="en-US" altLang="zh-CN" sz="1200" dirty="0">
                <a:latin typeface="华文中宋" panose="02010600040101010101" charset="-122"/>
                <a:ea typeface="华文中宋" panose="02010600040101010101" charset="-122"/>
              </a:rPr>
              <a:t>4.</a:t>
            </a:r>
            <a:r>
              <a:rPr lang="zh-CN" altLang="en-US" sz="1200" dirty="0">
                <a:latin typeface="华文中宋" panose="02010600040101010101" charset="-122"/>
                <a:ea typeface="华文中宋" panose="02010600040101010101" charset="-122"/>
              </a:rPr>
              <a:t>如果选择了</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教职工团支部</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，则此支部不计入</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学社衔接</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工作考核范围，团市委会对此类标注进行核查</a:t>
            </a:r>
          </a:p>
          <a:p>
            <a:r>
              <a:rPr lang="en-US" altLang="zh-CN" sz="1200" dirty="0">
                <a:latin typeface="华文中宋" panose="02010600040101010101" charset="-122"/>
                <a:ea typeface="华文中宋" panose="02010600040101010101" charset="-122"/>
              </a:rPr>
              <a:t>5.</a:t>
            </a:r>
            <a:r>
              <a:rPr lang="zh-CN" altLang="en-US" sz="1200" dirty="0">
                <a:latin typeface="华文中宋" panose="02010600040101010101" charset="-122"/>
                <a:ea typeface="华文中宋" panose="02010600040101010101" charset="-122"/>
              </a:rPr>
              <a:t>如果选择了</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毕业年份不统一</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，管理员需要继续前往</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我的团员</a:t>
            </a:r>
            <a:r>
              <a:rPr lang="en-US" altLang="zh-CN" sz="1200" dirty="0">
                <a:latin typeface="华文中宋" panose="02010600040101010101" charset="-122"/>
                <a:ea typeface="华文中宋" panose="02010600040101010101" charset="-122"/>
              </a:rPr>
              <a:t>”</a:t>
            </a:r>
            <a:r>
              <a:rPr lang="zh-CN" altLang="en-US" sz="1200" dirty="0">
                <a:latin typeface="华文中宋" panose="02010600040101010101" charset="-122"/>
                <a:ea typeface="华文中宋" panose="02010600040101010101" charset="-122"/>
              </a:rPr>
              <a:t>列表，单独标记出</a:t>
            </a:r>
            <a:r>
              <a:rPr lang="en-US" altLang="zh-CN" sz="1200" dirty="0">
                <a:latin typeface="华文中宋" panose="02010600040101010101" charset="-122"/>
                <a:ea typeface="华文中宋" panose="02010600040101010101" charset="-122"/>
              </a:rPr>
              <a:t>2021</a:t>
            </a:r>
            <a:r>
              <a:rPr lang="zh-CN" altLang="en-US" sz="1200" dirty="0">
                <a:latin typeface="华文中宋" panose="02010600040101010101" charset="-122"/>
                <a:ea typeface="华文中宋" panose="02010600040101010101" charset="-122"/>
              </a:rPr>
              <a:t>年毕业的团员，团市委会对此类标注进行核查</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rcRect/>
          <a:stretch/>
        </p:blipFill>
        <p:spPr>
          <a:xfrm>
            <a:off x="738506" y="800809"/>
            <a:ext cx="3509586" cy="2395318"/>
          </a:xfrm>
          <a:prstGeom prst="rect">
            <a:avLst/>
          </a:prstGeom>
          <a:ln>
            <a:solidFill>
              <a:srgbClr val="00B050"/>
            </a:solidFill>
          </a:ln>
        </p:spPr>
      </p:pic>
      <p:pic>
        <p:nvPicPr>
          <p:cNvPr id="5" name="图片 4"/>
          <p:cNvPicPr>
            <a:picLocks noChangeAspect="1"/>
          </p:cNvPicPr>
          <p:nvPr/>
        </p:nvPicPr>
        <p:blipFill>
          <a:blip r:embed="rId4"/>
          <a:stretch>
            <a:fillRect/>
          </a:stretch>
        </p:blipFill>
        <p:spPr>
          <a:xfrm>
            <a:off x="4788023" y="791210"/>
            <a:ext cx="3617471" cy="2429361"/>
          </a:xfrm>
          <a:prstGeom prst="rect">
            <a:avLst/>
          </a:prstGeom>
          <a:ln>
            <a:solidFill>
              <a:srgbClr val="00B050"/>
            </a:solidFill>
          </a:ln>
        </p:spPr>
      </p:pic>
      <p:sp>
        <p:nvSpPr>
          <p:cNvPr id="6" name="文本框 5"/>
          <p:cNvSpPr txBox="1"/>
          <p:nvPr/>
        </p:nvSpPr>
        <p:spPr>
          <a:xfrm>
            <a:off x="5444490" y="3229610"/>
            <a:ext cx="2112010" cy="275590"/>
          </a:xfrm>
          <a:prstGeom prst="rect">
            <a:avLst/>
          </a:prstGeom>
          <a:noFill/>
        </p:spPr>
        <p:txBody>
          <a:bodyPr wrap="none" rtlCol="0">
            <a:spAutoFit/>
          </a:bodyPr>
          <a:lstStyle/>
          <a:p>
            <a:r>
              <a:rPr lang="zh-CN" altLang="en-US" sz="1200">
                <a:latin typeface="冬青黑体简体中文" panose="020B0300000000000000" charset="-122"/>
                <a:ea typeface="冬青黑体简体中文" panose="020B0300000000000000" charset="-122"/>
              </a:rPr>
              <a:t>（</a:t>
            </a:r>
            <a:r>
              <a:rPr lang="en-US" altLang="zh-CN" sz="1200">
                <a:latin typeface="冬青黑体简体中文" panose="020B0300000000000000" charset="-122"/>
                <a:ea typeface="冬青黑体简体中文" panose="020B0300000000000000" charset="-122"/>
              </a:rPr>
              <a:t>2</a:t>
            </a:r>
            <a:r>
              <a:rPr lang="zh-CN" altLang="en-US" sz="1200">
                <a:latin typeface="冬青黑体简体中文" panose="020B0300000000000000" charset="-122"/>
                <a:ea typeface="冬青黑体简体中文" panose="020B0300000000000000" charset="-122"/>
              </a:rPr>
              <a:t>）联合团支部的额外操作</a:t>
            </a:r>
          </a:p>
        </p:txBody>
      </p:sp>
      <p:sp>
        <p:nvSpPr>
          <p:cNvPr id="7" name="文本框 6"/>
          <p:cNvSpPr txBox="1"/>
          <p:nvPr/>
        </p:nvSpPr>
        <p:spPr>
          <a:xfrm>
            <a:off x="1318895" y="3229610"/>
            <a:ext cx="1502410" cy="275590"/>
          </a:xfrm>
          <a:prstGeom prst="rect">
            <a:avLst/>
          </a:prstGeom>
          <a:noFill/>
        </p:spPr>
        <p:txBody>
          <a:bodyPr wrap="none" rtlCol="0">
            <a:spAutoFit/>
          </a:bodyPr>
          <a:lstStyle/>
          <a:p>
            <a:r>
              <a:rPr lang="zh-CN" altLang="en-US" sz="1200">
                <a:latin typeface="冬青黑体简体中文" panose="020B0300000000000000" charset="-122"/>
                <a:ea typeface="冬青黑体简体中文" panose="020B0300000000000000" charset="-122"/>
              </a:rPr>
              <a:t>（</a:t>
            </a:r>
            <a:r>
              <a:rPr lang="en-US" altLang="zh-CN" sz="1200">
                <a:latin typeface="冬青黑体简体中文" panose="020B0300000000000000" charset="-122"/>
                <a:ea typeface="冬青黑体简体中文" panose="020B0300000000000000" charset="-122"/>
              </a:rPr>
              <a:t>1</a:t>
            </a:r>
            <a:r>
              <a:rPr lang="zh-CN" altLang="en-US" sz="1200">
                <a:latin typeface="冬青黑体简体中文" panose="020B0300000000000000" charset="-122"/>
                <a:ea typeface="冬青黑体简体中文" panose="020B0300000000000000" charset="-122"/>
              </a:rPr>
              <a:t>）选择毕业年份</a:t>
            </a:r>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0"/>
          <p:cNvSpPr txBox="1"/>
          <p:nvPr/>
        </p:nvSpPr>
        <p:spPr>
          <a:xfrm>
            <a:off x="268283" y="111031"/>
            <a:ext cx="2600392" cy="400110"/>
          </a:xfrm>
          <a:prstGeom prst="rect">
            <a:avLst/>
          </a:prstGeom>
          <a:noFill/>
        </p:spPr>
        <p:txBody>
          <a:bodyPr wrap="none" rtlCol="0">
            <a:spAutoFit/>
          </a:bodyPr>
          <a:lstStyle/>
          <a:p>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.团组织</a:t>
            </a:r>
            <a:r>
              <a:rPr lang="zh-CN"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的归档操作</a:t>
            </a:r>
          </a:p>
        </p:txBody>
      </p:sp>
      <p:grpSp>
        <p:nvGrpSpPr>
          <p:cNvPr id="9" name="组合 2"/>
          <p:cNvGrpSpPr/>
          <p:nvPr/>
        </p:nvGrpSpPr>
        <p:grpSpPr>
          <a:xfrm>
            <a:off x="4211960" y="1275606"/>
            <a:ext cx="2134235" cy="2392045"/>
            <a:chOff x="3666731" y="1984470"/>
            <a:chExt cx="2636520" cy="1447800"/>
          </a:xfrm>
        </p:grpSpPr>
        <p:sp>
          <p:nvSpPr>
            <p:cNvPr id="10"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90204" pitchFamily="34" charset="0"/>
                <a:ea typeface="微软雅黑" panose="020B0503020204020204" pitchFamily="34" charset="-122"/>
                <a:cs typeface="Arial" panose="020B0604020202090204" pitchFamily="34" charset="0"/>
              </a:endParaRPr>
            </a:p>
          </p:txBody>
        </p:sp>
        <p:sp>
          <p:nvSpPr>
            <p:cNvPr id="11" name="文本框 35"/>
            <p:cNvSpPr txBox="1"/>
            <p:nvPr/>
          </p:nvSpPr>
          <p:spPr>
            <a:xfrm>
              <a:off x="3971726" y="2471236"/>
              <a:ext cx="2230360" cy="474273"/>
            </a:xfrm>
            <a:prstGeom prst="rect">
              <a:avLst/>
            </a:prstGeom>
            <a:noFill/>
          </p:spPr>
          <p:txBody>
            <a:bodyPr wrap="square" rtlCol="0" anchor="ctr">
              <a:spAutoFit/>
            </a:bodyPr>
            <a:lstStyle/>
            <a:p>
              <a:pPr algn="ctr"/>
              <a:r>
                <a:rPr lang="zh-CN" altLang="en-US" sz="1500" b="1"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归档操作后</a:t>
              </a:r>
              <a:endParaRPr lang="en-US" altLang="zh-CN" sz="1500" b="1"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a:p>
              <a:pPr algn="ctr"/>
              <a:r>
                <a:rPr lang="zh-CN" altLang="en-US" sz="1500" b="1"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账号被禁用</a:t>
              </a:r>
              <a:endParaRPr lang="en-US" altLang="zh-CN" sz="1500" b="1"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a:p>
              <a:pPr algn="ctr"/>
              <a:r>
                <a:rPr lang="zh-CN" altLang="en-US" sz="1500" b="1"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不可以还原</a:t>
              </a:r>
            </a:p>
          </p:txBody>
        </p:sp>
      </p:grpSp>
      <p:grpSp>
        <p:nvGrpSpPr>
          <p:cNvPr id="12" name="组合 5"/>
          <p:cNvGrpSpPr/>
          <p:nvPr/>
        </p:nvGrpSpPr>
        <p:grpSpPr>
          <a:xfrm>
            <a:off x="2241555" y="1283861"/>
            <a:ext cx="2255137" cy="2317115"/>
            <a:chOff x="1436370" y="1984470"/>
            <a:chExt cx="2665337" cy="1447800"/>
          </a:xfrm>
        </p:grpSpPr>
        <p:sp>
          <p:nvSpPr>
            <p:cNvPr id="13"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dirty="0">
                <a:solidFill>
                  <a:schemeClr val="tx2">
                    <a:lumMod val="75000"/>
                  </a:schemeClr>
                </a:solidFill>
                <a:latin typeface="Arial" panose="020B0604020202090204" pitchFamily="34" charset="0"/>
                <a:ea typeface="微软雅黑" panose="020B0503020204020204" pitchFamily="34" charset="-122"/>
                <a:cs typeface="Arial" panose="020B0604020202090204" pitchFamily="34" charset="0"/>
              </a:endParaRPr>
            </a:p>
          </p:txBody>
        </p:sp>
        <p:sp>
          <p:nvSpPr>
            <p:cNvPr id="14" name="文本框 43"/>
            <p:cNvSpPr txBox="1"/>
            <p:nvPr/>
          </p:nvSpPr>
          <p:spPr>
            <a:xfrm>
              <a:off x="1807747" y="2410554"/>
              <a:ext cx="2293960" cy="595633"/>
            </a:xfrm>
            <a:prstGeom prst="rect">
              <a:avLst/>
            </a:prstGeom>
            <a:noFill/>
          </p:spPr>
          <p:txBody>
            <a:bodyPr wrap="square" rtlCol="0" anchor="ctr">
              <a:spAutoFit/>
            </a:bodyPr>
            <a:lstStyle/>
            <a:p>
              <a:pPr algn="ctr">
                <a:lnSpc>
                  <a:spcPct val="120000"/>
                </a:lnSpc>
              </a:pPr>
              <a:r>
                <a:rPr lang="zh-CN" altLang="en-US" sz="1600" b="1" dirty="0">
                  <a:solidFill>
                    <a:schemeClr val="bg1"/>
                  </a:solidFill>
                  <a:latin typeface="Arial" panose="020B0604020202090204" pitchFamily="34" charset="0"/>
                  <a:ea typeface="微软雅黑" panose="020B0503020204020204" pitchFamily="34" charset="-122"/>
                  <a:cs typeface="Arial" panose="020B0604020202090204" pitchFamily="34" charset="0"/>
                </a:rPr>
                <a:t>需：归档组织下</a:t>
              </a:r>
              <a:endParaRPr lang="en-US" altLang="zh-CN" sz="1600" b="1" dirty="0">
                <a:solidFill>
                  <a:schemeClr val="bg1"/>
                </a:solidFill>
                <a:latin typeface="Arial" panose="020B0604020202090204" pitchFamily="34" charset="0"/>
                <a:ea typeface="微软雅黑" panose="020B0503020204020204" pitchFamily="34" charset="-122"/>
                <a:cs typeface="Arial" panose="020B0604020202090204" pitchFamily="34" charset="0"/>
              </a:endParaRPr>
            </a:p>
            <a:p>
              <a:pPr algn="ctr">
                <a:lnSpc>
                  <a:spcPct val="120000"/>
                </a:lnSpc>
              </a:pPr>
              <a:r>
                <a:rPr lang="zh-CN" altLang="en-US" sz="1600" b="1" dirty="0">
                  <a:solidFill>
                    <a:schemeClr val="bg1"/>
                  </a:solidFill>
                  <a:latin typeface="Arial" panose="020B0604020202090204" pitchFamily="34" charset="0"/>
                  <a:ea typeface="微软雅黑" panose="020B0503020204020204" pitchFamily="34" charset="-122"/>
                  <a:cs typeface="Arial" panose="020B0604020202090204" pitchFamily="34" charset="0"/>
                </a:rPr>
                <a:t>没有未归档团组织和团员遗留</a:t>
              </a:r>
              <a:endParaRPr lang="en-US" altLang="zh-CN" sz="1600" b="1" dirty="0">
                <a:solidFill>
                  <a:schemeClr val="bg1"/>
                </a:solidFill>
                <a:latin typeface="Arial" panose="020B0604020202090204" pitchFamily="34" charset="0"/>
                <a:ea typeface="微软雅黑" panose="020B0503020204020204" pitchFamily="34" charset="-122"/>
                <a:cs typeface="Arial" panose="020B0604020202090204" pitchFamily="34" charset="0"/>
              </a:endParaRPr>
            </a:p>
          </p:txBody>
        </p:sp>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400" fill="hold"/>
                                        <p:tgtEl>
                                          <p:spTgt spid="12"/>
                                        </p:tgtEl>
                                        <p:attrNameLst>
                                          <p:attrName>ppt_x</p:attrName>
                                        </p:attrNameLst>
                                      </p:cBhvr>
                                      <p:tavLst>
                                        <p:tav tm="0">
                                          <p:val>
                                            <p:strVal val="0-#ppt_w/2"/>
                                          </p:val>
                                        </p:tav>
                                        <p:tav tm="100000">
                                          <p:val>
                                            <p:strVal val="#ppt_x"/>
                                          </p:val>
                                        </p:tav>
                                      </p:tavLst>
                                    </p:anim>
                                    <p:anim calcmode="lin" valueType="num">
                                      <p:cBhvr additive="base">
                                        <p:cTn id="8" dur="4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400"/>
                                        <p:tgtEl>
                                          <p:spTgt spid="9"/>
                                        </p:tgtEl>
                                        <p:attrNameLst>
                                          <p:attrName>ppt_x</p:attrName>
                                        </p:attrNameLst>
                                      </p:cBhvr>
                                      <p:tavLst>
                                        <p:tav tm="0">
                                          <p:val>
                                            <p:strVal val="#ppt_x-#ppt_w*1.125000"/>
                                          </p:val>
                                        </p:tav>
                                        <p:tav tm="100000">
                                          <p:val>
                                            <p:strVal val="#ppt_x"/>
                                          </p:val>
                                        </p:tav>
                                      </p:tavLst>
                                    </p:anim>
                                    <p:animEffect transition="in" filter="wipe(right)">
                                      <p:cBhvr>
                                        <p:cTn id="13"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2571750"/>
            <a:ext cx="792088" cy="194421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zh-CN" altLang="en-US" b="1" dirty="0">
                <a:latin typeface="Heiti SC Light"/>
                <a:ea typeface="Heiti SC Light"/>
                <a:cs typeface="Heiti SC Light"/>
              </a:rPr>
              <a:t>与“志愿北京”</a:t>
            </a:r>
            <a:endParaRPr kumimoji="1" lang="en-US" altLang="zh-CN" b="1" dirty="0">
              <a:latin typeface="Heiti SC Light"/>
              <a:ea typeface="Heiti SC Light"/>
              <a:cs typeface="Heiti SC Light"/>
            </a:endParaRPr>
          </a:p>
          <a:p>
            <a:pPr algn="ctr"/>
            <a:r>
              <a:rPr kumimoji="1" lang="zh-CN" altLang="en-US" b="1" dirty="0">
                <a:latin typeface="Heiti SC Light"/>
                <a:ea typeface="Heiti SC Light"/>
                <a:cs typeface="Heiti SC Light"/>
              </a:rPr>
              <a:t>的关联问题</a:t>
            </a:r>
          </a:p>
        </p:txBody>
      </p:sp>
      <p:sp>
        <p:nvSpPr>
          <p:cNvPr id="32" name="标题1"/>
          <p:cNvSpPr>
            <a:spLocks noChangeArrowheads="1"/>
          </p:cNvSpPr>
          <p:nvPr/>
        </p:nvSpPr>
        <p:spPr bwMode="gray">
          <a:xfrm>
            <a:off x="2915816" y="2787774"/>
            <a:ext cx="1008112"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未注册</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3" name="标题1"/>
          <p:cNvSpPr>
            <a:spLocks noChangeArrowheads="1"/>
          </p:cNvSpPr>
          <p:nvPr/>
        </p:nvSpPr>
        <p:spPr bwMode="gray">
          <a:xfrm>
            <a:off x="2915816" y="3435846"/>
            <a:ext cx="1296144"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姓名缺失、不一致</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4" name="标题1"/>
          <p:cNvSpPr>
            <a:spLocks noChangeArrowheads="1"/>
          </p:cNvSpPr>
          <p:nvPr/>
        </p:nvSpPr>
        <p:spPr bwMode="gray">
          <a:xfrm>
            <a:off x="2915816" y="4083918"/>
            <a:ext cx="1296144"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ysClr val="window" lastClr="FFFFFF">
                    <a:lumMod val="95000"/>
                  </a:sysClr>
                </a:solidFill>
                <a:latin typeface="微软雅黑" panose="020B0503020204020204" pitchFamily="34" charset="-122"/>
                <a:ea typeface="微软雅黑" panose="020B0503020204020204" pitchFamily="34" charset="-122"/>
              </a:rPr>
              <a:t>多个身份证信息</a:t>
            </a:r>
            <a:endParaRPr lang="zh-CN" altLang="zh-CN" sz="11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5" name="矩形 34"/>
          <p:cNvSpPr/>
          <p:nvPr/>
        </p:nvSpPr>
        <p:spPr>
          <a:xfrm>
            <a:off x="1691680" y="771550"/>
            <a:ext cx="6415860" cy="1054129"/>
          </a:xfrm>
          <a:prstGeom prst="rect">
            <a:avLst/>
          </a:prstGeom>
        </p:spPr>
        <p:txBody>
          <a:bodyPr wrap="square" lIns="68573" tIns="34287" rIns="68573" bIns="34287">
            <a:spAutoFit/>
          </a:bodyPr>
          <a:lstStyle/>
          <a:p>
            <a:r>
              <a:rPr lang="zh-CN" altLang="en-US" sz="1600" dirty="0">
                <a:latin typeface="楷体" panose="02010609060101010101" pitchFamily="49" charset="-122"/>
                <a:ea typeface="楷体" panose="02010609060101010101" pitchFamily="49" charset="-122"/>
                <a:cs typeface="Times New Roman" panose="02020703060505090304" pitchFamily="18" charset="0"/>
              </a:rPr>
              <a:t>在使用“北京共青团”线上系统中的“社区服务”与“志愿活动”等志愿相关的活动时，系统会跳转至“志愿北京”平台，如果两个平台的用户</a:t>
            </a:r>
            <a:r>
              <a:rPr lang="zh-CN" altLang="en-US" sz="1600" dirty="0">
                <a:solidFill>
                  <a:srgbClr val="FF0000"/>
                </a:solidFill>
                <a:latin typeface="楷体" panose="02010609060101010101" pitchFamily="49" charset="-122"/>
                <a:ea typeface="楷体" panose="02010609060101010101" pitchFamily="49" charset="-122"/>
                <a:cs typeface="Times New Roman" panose="02020703060505090304" pitchFamily="18" charset="0"/>
              </a:rPr>
              <a:t>姓名</a:t>
            </a:r>
            <a:r>
              <a:rPr lang="zh-CN" altLang="en-US" sz="1600" dirty="0">
                <a:latin typeface="楷体" panose="02010609060101010101" pitchFamily="49" charset="-122"/>
                <a:ea typeface="楷体" panose="02010609060101010101" pitchFamily="49" charset="-122"/>
                <a:cs typeface="Times New Roman" panose="02020703060505090304" pitchFamily="18" charset="0"/>
              </a:rPr>
              <a:t>与</a:t>
            </a:r>
            <a:r>
              <a:rPr lang="zh-CN" altLang="en-US" sz="1600" dirty="0">
                <a:solidFill>
                  <a:srgbClr val="FF0000"/>
                </a:solidFill>
                <a:latin typeface="楷体" panose="02010609060101010101" pitchFamily="49" charset="-122"/>
                <a:ea typeface="楷体" panose="02010609060101010101" pitchFamily="49" charset="-122"/>
                <a:cs typeface="Times New Roman" panose="02020703060505090304" pitchFamily="18" charset="0"/>
              </a:rPr>
              <a:t>身份证号</a:t>
            </a:r>
            <a:r>
              <a:rPr lang="zh-CN" altLang="en-US" sz="1600" dirty="0">
                <a:latin typeface="楷体" panose="02010609060101010101" pitchFamily="49" charset="-122"/>
                <a:ea typeface="楷体" panose="02010609060101010101" pitchFamily="49" charset="-122"/>
                <a:cs typeface="Times New Roman" panose="02020703060505090304" pitchFamily="18" charset="0"/>
              </a:rPr>
              <a:t>能够</a:t>
            </a:r>
            <a:r>
              <a:rPr lang="zh-CN" altLang="en-US" sz="1600" dirty="0">
                <a:solidFill>
                  <a:srgbClr val="FF0000"/>
                </a:solidFill>
                <a:latin typeface="楷体" panose="02010609060101010101" pitchFamily="49" charset="-122"/>
                <a:ea typeface="楷体" panose="02010609060101010101" pitchFamily="49" charset="-122"/>
                <a:cs typeface="Times New Roman" panose="02020703060505090304" pitchFamily="18" charset="0"/>
              </a:rPr>
              <a:t>完全匹配</a:t>
            </a:r>
            <a:r>
              <a:rPr lang="zh-CN" altLang="en-US" sz="1600" dirty="0">
                <a:latin typeface="楷体" panose="02010609060101010101" pitchFamily="49" charset="-122"/>
                <a:ea typeface="楷体" panose="02010609060101010101" pitchFamily="49" charset="-122"/>
                <a:cs typeface="Times New Roman" panose="02020703060505090304" pitchFamily="18" charset="0"/>
              </a:rPr>
              <a:t>，跳转至“志愿北京”后账号为</a:t>
            </a:r>
            <a:r>
              <a:rPr lang="zh-CN" altLang="en-US" sz="1600" dirty="0">
                <a:solidFill>
                  <a:srgbClr val="FF0000"/>
                </a:solidFill>
                <a:latin typeface="楷体" panose="02010609060101010101" pitchFamily="49" charset="-122"/>
                <a:ea typeface="楷体" panose="02010609060101010101" pitchFamily="49" charset="-122"/>
                <a:cs typeface="Times New Roman" panose="02020703060505090304" pitchFamily="18" charset="0"/>
              </a:rPr>
              <a:t>已登录</a:t>
            </a:r>
            <a:r>
              <a:rPr lang="zh-CN" altLang="en-US" sz="1600" dirty="0">
                <a:latin typeface="楷体" panose="02010609060101010101" pitchFamily="49" charset="-122"/>
                <a:ea typeface="楷体" panose="02010609060101010101" pitchFamily="49" charset="-122"/>
                <a:cs typeface="Times New Roman" panose="02020703060505090304" pitchFamily="18" charset="0"/>
              </a:rPr>
              <a:t>状态</a:t>
            </a:r>
            <a:endParaRPr lang="en-US" altLang="zh-CN" sz="1600" dirty="0">
              <a:latin typeface="楷体" panose="02010609060101010101" pitchFamily="49" charset="-122"/>
              <a:ea typeface="楷体" panose="02010609060101010101" pitchFamily="49" charset="-122"/>
              <a:cs typeface="Times New Roman" panose="02020703060505090304" pitchFamily="18" charset="0"/>
            </a:endParaRPr>
          </a:p>
        </p:txBody>
      </p:sp>
      <p:sp>
        <p:nvSpPr>
          <p:cNvPr id="36" name="TextBox 20"/>
          <p:cNvSpPr txBox="1"/>
          <p:nvPr/>
        </p:nvSpPr>
        <p:spPr>
          <a:xfrm>
            <a:off x="467544" y="123478"/>
            <a:ext cx="4166525"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12.</a:t>
            </a:r>
            <a:r>
              <a:rPr lang="zh-CN" altLang="en-US" sz="2000" b="1" dirty="0">
                <a:solidFill>
                  <a:srgbClr val="1C5D9B"/>
                </a:solidFill>
                <a:latin typeface="微软雅黑" panose="020B0503020204020204" pitchFamily="34" charset="-122"/>
                <a:ea typeface="微软雅黑" panose="020B0503020204020204" pitchFamily="34" charset="-122"/>
              </a:rPr>
              <a:t>与“志愿北京”平台的关联问题</a:t>
            </a:r>
          </a:p>
        </p:txBody>
      </p:sp>
      <p:sp>
        <p:nvSpPr>
          <p:cNvPr id="8" name="右箭头 7"/>
          <p:cNvSpPr/>
          <p:nvPr/>
        </p:nvSpPr>
        <p:spPr>
          <a:xfrm>
            <a:off x="2267744" y="2859782"/>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右箭头 38"/>
          <p:cNvSpPr/>
          <p:nvPr/>
        </p:nvSpPr>
        <p:spPr>
          <a:xfrm>
            <a:off x="2267744" y="3507854"/>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右箭头 39"/>
          <p:cNvSpPr/>
          <p:nvPr/>
        </p:nvSpPr>
        <p:spPr>
          <a:xfrm>
            <a:off x="2267744" y="4155926"/>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右箭头 40"/>
          <p:cNvSpPr/>
          <p:nvPr/>
        </p:nvSpPr>
        <p:spPr>
          <a:xfrm>
            <a:off x="4355976" y="2859782"/>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文本1"/>
          <p:cNvSpPr>
            <a:spLocks noChangeArrowheads="1"/>
          </p:cNvSpPr>
          <p:nvPr/>
        </p:nvSpPr>
        <p:spPr bwMode="gray">
          <a:xfrm>
            <a:off x="5076056" y="2571750"/>
            <a:ext cx="1944216"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在“志愿北京”平台未注册账号</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右箭头 42"/>
          <p:cNvSpPr/>
          <p:nvPr/>
        </p:nvSpPr>
        <p:spPr>
          <a:xfrm>
            <a:off x="4355976" y="3507854"/>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文本1"/>
          <p:cNvSpPr>
            <a:spLocks noChangeArrowheads="1"/>
          </p:cNvSpPr>
          <p:nvPr/>
        </p:nvSpPr>
        <p:spPr bwMode="gray">
          <a:xfrm>
            <a:off x="5076056" y="2931790"/>
            <a:ext cx="1944216"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两个平台的身份证号不匹配</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文本1"/>
          <p:cNvSpPr>
            <a:spLocks noChangeArrowheads="1"/>
          </p:cNvSpPr>
          <p:nvPr/>
        </p:nvSpPr>
        <p:spPr bwMode="gray">
          <a:xfrm>
            <a:off x="5076056" y="3363838"/>
            <a:ext cx="2808312" cy="504056"/>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两个平台上存在姓名未填写、姓名不一致的情况</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右箭头 46"/>
          <p:cNvSpPr/>
          <p:nvPr/>
        </p:nvSpPr>
        <p:spPr>
          <a:xfrm>
            <a:off x="4355976" y="4155926"/>
            <a:ext cx="504056" cy="144016"/>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文本1"/>
          <p:cNvSpPr>
            <a:spLocks noChangeArrowheads="1"/>
          </p:cNvSpPr>
          <p:nvPr/>
        </p:nvSpPr>
        <p:spPr bwMode="gray">
          <a:xfrm>
            <a:off x="5076056" y="4083918"/>
            <a:ext cx="1944216" cy="360040"/>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在“志愿北京”平台，用同一身份证号注册过多个账号</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a:blip r:embed="rId3"/>
          <a:stretch>
            <a:fillRect/>
          </a:stretch>
        </p:blipFill>
        <p:spPr>
          <a:xfrm>
            <a:off x="323528" y="915566"/>
            <a:ext cx="977900" cy="825500"/>
          </a:xfrm>
          <a:prstGeom prst="rect">
            <a:avLst/>
          </a:prstGeom>
        </p:spPr>
      </p:pic>
      <p:sp>
        <p:nvSpPr>
          <p:cNvPr id="37" name="空心弧 36"/>
          <p:cNvSpPr/>
          <p:nvPr/>
        </p:nvSpPr>
        <p:spPr>
          <a:xfrm rot="10438005">
            <a:off x="284051" y="759463"/>
            <a:ext cx="1203665" cy="1204148"/>
          </a:xfrm>
          <a:prstGeom prst="blockArc">
            <a:avLst>
              <a:gd name="adj1" fmla="val 17085111"/>
              <a:gd name="adj2" fmla="val 10799997"/>
              <a:gd name="adj3" fmla="val 11504"/>
            </a:avLst>
          </a:prstGeom>
          <a:solidFill>
            <a:schemeClr val="accent1"/>
          </a:solidFill>
          <a:ln>
            <a:noFill/>
          </a:ln>
          <a:effectLst/>
        </p:spPr>
        <p:style>
          <a:lnRef idx="0">
            <a:scrgbClr r="0" g="0" b="0"/>
          </a:lnRef>
          <a:fillRef idx="3">
            <a:scrgbClr r="0" g="0" b="0"/>
          </a:fillRef>
          <a:effectRef idx="2">
            <a:scrgbClr r="0" g="0" b="0"/>
          </a:effectRef>
          <a:fontRef idx="minor">
            <a:schemeClr val="lt1"/>
          </a:fontRef>
        </p:style>
      </p:sp>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1"/>
          <p:cNvSpPr>
            <a:spLocks noChangeArrowheads="1"/>
          </p:cNvSpPr>
          <p:nvPr/>
        </p:nvSpPr>
        <p:spPr bwMode="gray">
          <a:xfrm>
            <a:off x="107504" y="2209939"/>
            <a:ext cx="1368152"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统计信息</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2" name="标题1"/>
          <p:cNvSpPr>
            <a:spLocks noChangeArrowheads="1"/>
          </p:cNvSpPr>
          <p:nvPr/>
        </p:nvSpPr>
        <p:spPr bwMode="gray">
          <a:xfrm>
            <a:off x="2267744" y="2425963"/>
            <a:ext cx="1512168"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团统信息（职位）</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3" name="标题1"/>
          <p:cNvSpPr>
            <a:spLocks noChangeArrowheads="1"/>
          </p:cNvSpPr>
          <p:nvPr/>
        </p:nvSpPr>
        <p:spPr bwMode="gray">
          <a:xfrm>
            <a:off x="2195736" y="3290059"/>
            <a:ext cx="720080"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团统信息</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4" name="标题1"/>
          <p:cNvSpPr>
            <a:spLocks noChangeArrowheads="1"/>
          </p:cNvSpPr>
          <p:nvPr/>
        </p:nvSpPr>
        <p:spPr bwMode="gray">
          <a:xfrm>
            <a:off x="2267744" y="1417851"/>
            <a:ext cx="1440160"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工作进度</a:t>
            </a:r>
            <a:endParaRPr lang="zh-CN"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4" name="TextBox 20"/>
          <p:cNvSpPr txBox="1"/>
          <p:nvPr/>
        </p:nvSpPr>
        <p:spPr>
          <a:xfrm>
            <a:off x="323528" y="195486"/>
            <a:ext cx="2086103" cy="400110"/>
          </a:xfrm>
          <a:prstGeom prst="rect">
            <a:avLst/>
          </a:prstGeom>
          <a:noFill/>
        </p:spPr>
        <p:txBody>
          <a:bodyPr wrap="none" rtlCol="0">
            <a:spAutoFit/>
          </a:bodyPr>
          <a:lstStyle/>
          <a:p>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.团员统计功能</a:t>
            </a:r>
            <a:endParaRPr lang="zh-CN"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4" name="肘形连接符 3"/>
          <p:cNvCxnSpPr>
            <a:stCxn id="21" idx="3"/>
            <a:endCxn id="24" idx="1"/>
          </p:cNvCxnSpPr>
          <p:nvPr/>
        </p:nvCxnSpPr>
        <p:spPr>
          <a:xfrm flipV="1">
            <a:off x="1475740" y="1711960"/>
            <a:ext cx="791845" cy="791845"/>
          </a:xfrm>
          <a:prstGeom prst="bentConnector3">
            <a:avLst>
              <a:gd name="adj1" fmla="val 500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肘形连接符 24"/>
          <p:cNvCxnSpPr>
            <a:cxnSpLocks/>
          </p:cNvCxnSpPr>
          <p:nvPr/>
        </p:nvCxnSpPr>
        <p:spPr>
          <a:xfrm>
            <a:off x="1511841" y="2509871"/>
            <a:ext cx="720090" cy="2159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肘形连接符 27"/>
          <p:cNvCxnSpPr>
            <a:cxnSpLocks/>
          </p:cNvCxnSpPr>
          <p:nvPr/>
        </p:nvCxnSpPr>
        <p:spPr>
          <a:xfrm>
            <a:off x="1548036" y="2503805"/>
            <a:ext cx="647700" cy="1080135"/>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a:off x="3995936" y="1417851"/>
            <a:ext cx="4896544" cy="407798"/>
          </a:xfrm>
          <a:prstGeom prst="rect">
            <a:avLst/>
          </a:prstGeom>
        </p:spPr>
        <p:txBody>
          <a:bodyPr wrap="square" lIns="68573" tIns="34287" rIns="68573" bIns="34287">
            <a:spAutoFit/>
          </a:bodyPr>
          <a:lstStyle/>
          <a:p>
            <a:r>
              <a:rPr lang="zh-CN" altLang="en-US" sz="1100" dirty="0">
                <a:latin typeface="楷体" panose="02010609060101010101" pitchFamily="49" charset="-122"/>
                <a:ea typeface="楷体" panose="02010609060101010101" pitchFamily="49" charset="-122"/>
                <a:cs typeface="Times New Roman" panose="02020703060505090304" pitchFamily="18" charset="0"/>
              </a:rPr>
              <a:t>专兼团干部数、团员总数、已登录团员数、回社区报到团员数、注册志愿者数、保留团籍的党员数  （数据每天更新一次）</a:t>
            </a:r>
            <a:endParaRPr lang="en-US" altLang="zh-CN" sz="1100" dirty="0">
              <a:latin typeface="楷体" panose="02010609060101010101" pitchFamily="49" charset="-122"/>
              <a:ea typeface="楷体" panose="02010609060101010101" pitchFamily="49" charset="-122"/>
              <a:cs typeface="Times New Roman" panose="02020703060505090304" pitchFamily="18" charset="0"/>
            </a:endParaRPr>
          </a:p>
        </p:txBody>
      </p:sp>
      <p:cxnSp>
        <p:nvCxnSpPr>
          <p:cNvPr id="11" name="肘形连接符 10"/>
          <p:cNvCxnSpPr>
            <a:cxnSpLocks/>
          </p:cNvCxnSpPr>
          <p:nvPr/>
        </p:nvCxnSpPr>
        <p:spPr>
          <a:xfrm>
            <a:off x="3839220" y="2647748"/>
            <a:ext cx="12700" cy="864096"/>
          </a:xfrm>
          <a:prstGeom prst="bentConnector3">
            <a:avLst>
              <a:gd name="adj1" fmla="val 1800000"/>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4067944" y="2425963"/>
            <a:ext cx="4572000" cy="1492716"/>
          </a:xfrm>
          <a:prstGeom prst="rect">
            <a:avLst/>
          </a:prstGeom>
        </p:spPr>
        <p:txBody>
          <a:bodyPr>
            <a:spAutoFit/>
          </a:bodyPr>
          <a:lstStyle/>
          <a:p>
            <a:r>
              <a:rPr lang="zh-CN" altLang="en-US" sz="1400" dirty="0">
                <a:solidFill>
                  <a:srgbClr val="FF0000"/>
                </a:solidFill>
                <a:latin typeface="楷体" panose="02010609060101010101" pitchFamily="49" charset="-122"/>
                <a:ea typeface="楷体" panose="02010609060101010101" pitchFamily="49" charset="-122"/>
                <a:cs typeface="Times New Roman" panose="02020703060505090304" pitchFamily="18" charset="0"/>
              </a:rPr>
              <a:t>区别：</a:t>
            </a:r>
            <a:endParaRPr lang="en-US" altLang="zh-CN" sz="1400" dirty="0">
              <a:solidFill>
                <a:srgbClr val="FF0000"/>
              </a:solidFill>
              <a:latin typeface="楷体" panose="02010609060101010101" pitchFamily="49" charset="-122"/>
              <a:ea typeface="楷体" panose="02010609060101010101" pitchFamily="49" charset="-122"/>
              <a:cs typeface="Times New Roman" panose="02020703060505090304" pitchFamily="18" charset="0"/>
            </a:endParaRPr>
          </a:p>
          <a:p>
            <a:r>
              <a:rPr lang="zh-CN" altLang="en-US" sz="1100" dirty="0">
                <a:latin typeface="楷体" panose="02010609060101010101" pitchFamily="49" charset="-122"/>
                <a:ea typeface="楷体" panose="02010609060101010101" pitchFamily="49" charset="-122"/>
                <a:cs typeface="Times New Roman" panose="02020703060505090304" pitchFamily="18" charset="0"/>
              </a:rPr>
              <a:t>“团统信息（职位）”是对按照团员数据与团干部数据进行累计叠加，“团统信息”中的“唯一数据”针对团干部同时是支部团员和团干部身兼数职的情况进行按人头数去重。</a:t>
            </a:r>
            <a:endParaRPr lang="en-US" altLang="zh-CN" sz="1100" dirty="0">
              <a:latin typeface="楷体" panose="02010609060101010101" pitchFamily="49" charset="-122"/>
              <a:ea typeface="楷体" panose="02010609060101010101" pitchFamily="49" charset="-122"/>
              <a:cs typeface="Times New Roman" panose="02020703060505090304" pitchFamily="18" charset="0"/>
            </a:endParaRPr>
          </a:p>
          <a:p>
            <a:endParaRPr lang="en-US" altLang="zh-CN" sz="1100" dirty="0">
              <a:latin typeface="楷体" panose="02010609060101010101" pitchFamily="49" charset="-122"/>
              <a:ea typeface="楷体" panose="02010609060101010101" pitchFamily="49" charset="-122"/>
              <a:cs typeface="Times New Roman" panose="02020703060505090304" pitchFamily="18" charset="0"/>
            </a:endParaRPr>
          </a:p>
          <a:p>
            <a:r>
              <a:rPr lang="zh-CN" altLang="en-US" sz="1100" kern="0" dirty="0">
                <a:solidFill>
                  <a:srgbClr val="4BACC6">
                    <a:lumMod val="50000"/>
                  </a:srgbClr>
                </a:solidFill>
                <a:latin typeface="Arial" panose="020B0604020202090204"/>
                <a:ea typeface="Arial" panose="020B0604020202090204"/>
                <a:cs typeface="Arial" panose="020B0604020202090204"/>
              </a:rPr>
              <a:t>上级团委可以通过“团统信息”中的“团统详情”查看下一级的更详细的团统数据来源</a:t>
            </a:r>
            <a:endParaRPr lang="en-US" altLang="zh-CN" sz="1100" kern="0" dirty="0">
              <a:solidFill>
                <a:srgbClr val="4BACC6">
                  <a:lumMod val="50000"/>
                </a:srgbClr>
              </a:solidFill>
              <a:latin typeface="Arial" panose="020B0604020202090204"/>
              <a:ea typeface="Arial" panose="020B0604020202090204"/>
              <a:cs typeface="Arial" panose="020B0604020202090204"/>
            </a:endParaRPr>
          </a:p>
          <a:p>
            <a:endParaRPr lang="zh-CN" altLang="en-US" sz="1100" dirty="0">
              <a:latin typeface="楷体" panose="02010609060101010101" pitchFamily="49" charset="-122"/>
              <a:ea typeface="楷体" panose="02010609060101010101" pitchFamily="49" charset="-122"/>
              <a:cs typeface="Times New Roman" panose="02020703060505090304" pitchFamily="18" charset="0"/>
            </a:endParaRPr>
          </a:p>
        </p:txBody>
      </p:sp>
      <p:sp>
        <p:nvSpPr>
          <p:cNvPr id="35" name="标题1"/>
          <p:cNvSpPr>
            <a:spLocks noChangeArrowheads="1"/>
          </p:cNvSpPr>
          <p:nvPr/>
        </p:nvSpPr>
        <p:spPr bwMode="gray">
          <a:xfrm>
            <a:off x="3131840" y="3290059"/>
            <a:ext cx="720080" cy="443570"/>
          </a:xfrm>
          <a:prstGeom prst="roundRect">
            <a:avLst>
              <a:gd name="adj" fmla="val 11921"/>
            </a:avLst>
          </a:prstGeom>
          <a:noFill/>
          <a:ln w="25400" cap="flat" cmpd="sng" algn="ctr">
            <a:solidFill>
              <a:srgbClr val="FF6600"/>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dirty="0">
                <a:solidFill>
                  <a:schemeClr val="accent1">
                    <a:lumMod val="75000"/>
                  </a:schemeClr>
                </a:solidFill>
                <a:latin typeface="微软雅黑" panose="020B0503020204020204" pitchFamily="34" charset="-122"/>
                <a:ea typeface="微软雅黑" panose="020B0503020204020204" pitchFamily="34" charset="-122"/>
              </a:rPr>
              <a:t>团统详情</a:t>
            </a:r>
            <a:endParaRPr lang="en-US" altLang="zh-CN" sz="1050" b="1"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46" name="直线连接符 45"/>
          <p:cNvCxnSpPr>
            <a:stCxn id="23" idx="3"/>
            <a:endCxn id="35" idx="1"/>
          </p:cNvCxnSpPr>
          <p:nvPr/>
        </p:nvCxnSpPr>
        <p:spPr>
          <a:xfrm>
            <a:off x="2915816" y="3511844"/>
            <a:ext cx="216024"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20"/>
          <p:cNvSpPr txBox="1"/>
          <p:nvPr/>
        </p:nvSpPr>
        <p:spPr>
          <a:xfrm>
            <a:off x="323528" y="195486"/>
            <a:ext cx="2086103" cy="400110"/>
          </a:xfrm>
          <a:prstGeom prst="rect">
            <a:avLst/>
          </a:prstGeom>
          <a:noFill/>
        </p:spPr>
        <p:txBody>
          <a:bodyPr wrap="none" rtlCol="0">
            <a:spAutoFit/>
          </a:bodyPr>
          <a:lstStyle/>
          <a:p>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.团员统计功能</a:t>
            </a:r>
            <a:endParaRPr lang="zh-CN"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424180" y="1482725"/>
            <a:ext cx="3875405" cy="2456180"/>
          </a:xfrm>
          <a:prstGeom prst="rect">
            <a:avLst/>
          </a:prstGeom>
          <a:ln>
            <a:solidFill>
              <a:srgbClr val="00B050"/>
            </a:solidFill>
          </a:ln>
        </p:spPr>
      </p:pic>
      <p:pic>
        <p:nvPicPr>
          <p:cNvPr id="3" name="图片 2"/>
          <p:cNvPicPr>
            <a:picLocks noChangeAspect="1"/>
          </p:cNvPicPr>
          <p:nvPr/>
        </p:nvPicPr>
        <p:blipFill>
          <a:blip r:embed="rId4"/>
          <a:stretch>
            <a:fillRect/>
          </a:stretch>
        </p:blipFill>
        <p:spPr>
          <a:xfrm>
            <a:off x="4528185" y="1482725"/>
            <a:ext cx="4147820" cy="2456180"/>
          </a:xfrm>
          <a:prstGeom prst="rect">
            <a:avLst/>
          </a:prstGeom>
          <a:ln>
            <a:solidFill>
              <a:srgbClr val="00B050"/>
            </a:solidFill>
          </a:ln>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20"/>
          <p:cNvSpPr txBox="1"/>
          <p:nvPr/>
        </p:nvSpPr>
        <p:spPr>
          <a:xfrm>
            <a:off x="323528" y="195486"/>
            <a:ext cx="2086103" cy="400110"/>
          </a:xfrm>
          <a:prstGeom prst="rect">
            <a:avLst/>
          </a:prstGeom>
          <a:noFill/>
        </p:spPr>
        <p:txBody>
          <a:bodyPr wrap="none" rtlCol="0">
            <a:spAutoFit/>
          </a:bodyPr>
          <a:lstStyle/>
          <a:p>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3</a:t>
            </a:r>
            <a:r>
              <a:rPr lang="en-US"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rPr>
              <a:t>.团员统计功能</a:t>
            </a:r>
            <a:endParaRPr lang="zh-CN" altLang="en-US" sz="2000" dirty="0">
              <a:solidFill>
                <a:srgbClr val="1C5D9B"/>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405130" y="969010"/>
            <a:ext cx="4042410" cy="3205480"/>
          </a:xfrm>
          <a:prstGeom prst="rect">
            <a:avLst/>
          </a:prstGeom>
          <a:ln>
            <a:solidFill>
              <a:srgbClr val="00B050"/>
            </a:solidFill>
          </a:ln>
        </p:spPr>
      </p:pic>
      <p:pic>
        <p:nvPicPr>
          <p:cNvPr id="5" name="图片 4"/>
          <p:cNvPicPr>
            <a:picLocks noChangeAspect="1"/>
          </p:cNvPicPr>
          <p:nvPr/>
        </p:nvPicPr>
        <p:blipFill>
          <a:blip r:embed="rId4"/>
          <a:stretch>
            <a:fillRect/>
          </a:stretch>
        </p:blipFill>
        <p:spPr>
          <a:xfrm>
            <a:off x="4727575" y="969010"/>
            <a:ext cx="4026535" cy="3988435"/>
          </a:xfrm>
          <a:prstGeom prst="rect">
            <a:avLst/>
          </a:prstGeom>
          <a:ln>
            <a:solidFill>
              <a:srgbClr val="00B050"/>
            </a:solidFill>
          </a:ln>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44"/>
          <p:cNvSpPr>
            <a:spLocks noChangeArrowheads="1"/>
          </p:cNvSpPr>
          <p:nvPr/>
        </p:nvSpPr>
        <p:spPr bwMode="auto">
          <a:xfrm>
            <a:off x="1547664" y="942501"/>
            <a:ext cx="1669143" cy="1035496"/>
          </a:xfrm>
          <a:prstGeom prst="ellipse">
            <a:avLst/>
          </a:prstGeom>
          <a:solidFill>
            <a:srgbClr val="FEA634"/>
          </a:solidFill>
          <a:ln>
            <a:noFill/>
          </a:ln>
        </p:spPr>
        <p:txBody>
          <a:bodyPr anchor="ctr"/>
          <a:lstStyle/>
          <a:p>
            <a:pPr algn="ctr">
              <a:spcBef>
                <a:spcPct val="0"/>
              </a:spcBef>
            </a:pPr>
            <a:r>
              <a:rPr lang="zh-CN" altLang="en-US" dirty="0">
                <a:solidFill>
                  <a:schemeClr val="bg1"/>
                </a:solidFill>
                <a:latin typeface="微软雅黑" panose="020B0503020204020204" pitchFamily="34" charset="-122"/>
                <a:ea typeface="微软雅黑" panose="020B0503020204020204" pitchFamily="34" charset="-122"/>
              </a:rPr>
              <a:t>智慧团建</a:t>
            </a:r>
          </a:p>
        </p:txBody>
      </p:sp>
      <p:sp>
        <p:nvSpPr>
          <p:cNvPr id="13" name="椭圆 50"/>
          <p:cNvSpPr>
            <a:spLocks noChangeArrowheads="1"/>
          </p:cNvSpPr>
          <p:nvPr/>
        </p:nvSpPr>
        <p:spPr bwMode="auto">
          <a:xfrm>
            <a:off x="6386232" y="1419622"/>
            <a:ext cx="1632858" cy="1035496"/>
          </a:xfrm>
          <a:prstGeom prst="ellipse">
            <a:avLst/>
          </a:prstGeom>
          <a:solidFill>
            <a:schemeClr val="accent2"/>
          </a:solidFill>
          <a:ln>
            <a:noFill/>
          </a:ln>
        </p:spPr>
        <p:txBody>
          <a:bodyPr anchor="ctr"/>
          <a:lstStyle/>
          <a:p>
            <a:pPr algn="ctr">
              <a:spcBef>
                <a:spcPct val="0"/>
              </a:spcBef>
            </a:pPr>
            <a:r>
              <a:rPr lang="zh-CN" altLang="en-US" dirty="0">
                <a:solidFill>
                  <a:schemeClr val="bg1"/>
                </a:solidFill>
                <a:latin typeface="微软雅黑" panose="020B0503020204020204" pitchFamily="34" charset="-122"/>
                <a:ea typeface="微软雅黑" panose="020B0503020204020204" pitchFamily="34" charset="-122"/>
              </a:rPr>
              <a:t>志愿北京</a:t>
            </a:r>
          </a:p>
        </p:txBody>
      </p:sp>
      <p:sp>
        <p:nvSpPr>
          <p:cNvPr id="14" name="椭圆 53"/>
          <p:cNvSpPr>
            <a:spLocks noChangeArrowheads="1"/>
          </p:cNvSpPr>
          <p:nvPr/>
        </p:nvSpPr>
        <p:spPr bwMode="auto">
          <a:xfrm>
            <a:off x="3467263" y="915566"/>
            <a:ext cx="1555712" cy="1016000"/>
          </a:xfrm>
          <a:prstGeom prst="ellipse">
            <a:avLst/>
          </a:prstGeom>
          <a:solidFill>
            <a:srgbClr val="7DA85E"/>
          </a:solidFill>
          <a:ln>
            <a:noFill/>
          </a:ln>
        </p:spPr>
        <p:txBody>
          <a:bodyPr anchor="ctr"/>
          <a:lstStyle/>
          <a:p>
            <a:pPr algn="ctr"/>
            <a:r>
              <a:rPr lang="zh-CN" altLang="en-US" dirty="0">
                <a:solidFill>
                  <a:schemeClr val="bg1"/>
                </a:solidFill>
                <a:latin typeface="微软雅黑" panose="020B0503020204020204" pitchFamily="34" charset="-122"/>
                <a:ea typeface="微软雅黑" panose="020B0503020204020204" pitchFamily="34" charset="-122"/>
              </a:rPr>
              <a:t>青年汇</a:t>
            </a:r>
          </a:p>
        </p:txBody>
      </p:sp>
      <p:sp>
        <p:nvSpPr>
          <p:cNvPr id="15" name="椭圆 60"/>
          <p:cNvSpPr>
            <a:spLocks noChangeArrowheads="1"/>
          </p:cNvSpPr>
          <p:nvPr/>
        </p:nvSpPr>
        <p:spPr bwMode="auto">
          <a:xfrm>
            <a:off x="1547664" y="2050271"/>
            <a:ext cx="1673071" cy="1047591"/>
          </a:xfrm>
          <a:prstGeom prst="ellipse">
            <a:avLst/>
          </a:prstGeom>
          <a:solidFill>
            <a:schemeClr val="accent1">
              <a:lumMod val="75000"/>
            </a:schemeClr>
          </a:solidFill>
          <a:ln>
            <a:noFill/>
          </a:ln>
        </p:spPr>
        <p:txBody>
          <a:bodyPr anchor="ctr"/>
          <a:lstStyle/>
          <a:p>
            <a:pPr algn="ctr">
              <a:spcBef>
                <a:spcPct val="0"/>
              </a:spcBef>
            </a:pPr>
            <a:r>
              <a:rPr lang="zh-CN" altLang="en-US" dirty="0">
                <a:solidFill>
                  <a:schemeClr val="bg1"/>
                </a:solidFill>
                <a:latin typeface="微软雅黑" panose="020B0503020204020204" pitchFamily="34" charset="-122"/>
                <a:ea typeface="微软雅黑" panose="020B0503020204020204" pitchFamily="34" charset="-122"/>
              </a:rPr>
              <a:t>青少年   权益工作</a:t>
            </a:r>
          </a:p>
        </p:txBody>
      </p:sp>
      <p:sp>
        <p:nvSpPr>
          <p:cNvPr id="16" name="椭圆 15"/>
          <p:cNvSpPr>
            <a:spLocks noChangeArrowheads="1"/>
          </p:cNvSpPr>
          <p:nvPr/>
        </p:nvSpPr>
        <p:spPr bwMode="auto">
          <a:xfrm>
            <a:off x="3546727" y="1995686"/>
            <a:ext cx="1562105" cy="1047591"/>
          </a:xfrm>
          <a:prstGeom prst="ellipse">
            <a:avLst/>
          </a:prstGeom>
          <a:solidFill>
            <a:srgbClr val="82211C"/>
          </a:solidFill>
          <a:ln>
            <a:noFill/>
          </a:ln>
        </p:spPr>
        <p:txBody>
          <a:bodyPr anchor="ctr"/>
          <a:lstStyle/>
          <a:p>
            <a:pPr algn="ctr"/>
            <a:r>
              <a:rPr lang="zh-CN" altLang="en-US" dirty="0">
                <a:solidFill>
                  <a:schemeClr val="bg1"/>
                </a:solidFill>
                <a:latin typeface="微软雅黑" panose="020B0503020204020204" pitchFamily="34" charset="-122"/>
                <a:ea typeface="微软雅黑" panose="020B0503020204020204" pitchFamily="34" charset="-122"/>
              </a:rPr>
              <a:t>团建督导</a:t>
            </a:r>
          </a:p>
        </p:txBody>
      </p:sp>
      <p:sp>
        <p:nvSpPr>
          <p:cNvPr id="26" name="TextBox 25"/>
          <p:cNvSpPr txBox="1"/>
          <p:nvPr/>
        </p:nvSpPr>
        <p:spPr>
          <a:xfrm>
            <a:off x="539552" y="330210"/>
            <a:ext cx="156966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一、系统整合</a:t>
            </a:r>
          </a:p>
        </p:txBody>
      </p:sp>
      <p:cxnSp>
        <p:nvCxnSpPr>
          <p:cNvPr id="27" name="直接连接符 47"/>
          <p:cNvCxnSpPr/>
          <p:nvPr/>
        </p:nvCxnSpPr>
        <p:spPr>
          <a:xfrm>
            <a:off x="4919051" y="5236046"/>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2" name="加号 51"/>
          <p:cNvSpPr/>
          <p:nvPr/>
        </p:nvSpPr>
        <p:spPr>
          <a:xfrm>
            <a:off x="3045178" y="1700934"/>
            <a:ext cx="616752" cy="6167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左右箭头 2"/>
          <p:cNvSpPr/>
          <p:nvPr/>
        </p:nvSpPr>
        <p:spPr>
          <a:xfrm>
            <a:off x="5273431" y="1693309"/>
            <a:ext cx="931621"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0"/>
          <p:cNvSpPr>
            <a:spLocks noChangeArrowheads="1"/>
          </p:cNvSpPr>
          <p:nvPr/>
        </p:nvSpPr>
        <p:spPr bwMode="auto">
          <a:xfrm>
            <a:off x="6494244" y="3465482"/>
            <a:ext cx="1632858" cy="1035496"/>
          </a:xfrm>
          <a:prstGeom prst="ellipse">
            <a:avLst/>
          </a:prstGeom>
          <a:solidFill>
            <a:schemeClr val="accent2"/>
          </a:solidFill>
          <a:ln>
            <a:noFill/>
          </a:ln>
        </p:spPr>
        <p:txBody>
          <a:bodyPr anchor="ctr"/>
          <a:lstStyle/>
          <a:p>
            <a:pPr algn="ctr">
              <a:spcBef>
                <a:spcPct val="0"/>
              </a:spcBef>
            </a:pPr>
            <a:r>
              <a:rPr lang="zh-CN" altLang="en-US" dirty="0">
                <a:solidFill>
                  <a:schemeClr val="bg1"/>
                </a:solidFill>
                <a:latin typeface="微软雅黑" panose="020B0503020204020204" pitchFamily="34" charset="-122"/>
                <a:ea typeface="微软雅黑" panose="020B0503020204020204" pitchFamily="34" charset="-122"/>
              </a:rPr>
              <a:t>全国志愿服务信息系统</a:t>
            </a:r>
          </a:p>
        </p:txBody>
      </p:sp>
      <p:sp>
        <p:nvSpPr>
          <p:cNvPr id="4" name="上下箭头 3"/>
          <p:cNvSpPr/>
          <p:nvPr/>
        </p:nvSpPr>
        <p:spPr>
          <a:xfrm>
            <a:off x="7202661" y="2525499"/>
            <a:ext cx="216024" cy="83232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11560" y="843558"/>
            <a:ext cx="4608512" cy="2376264"/>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p:nvSpPr>
        <p:spPr>
          <a:xfrm>
            <a:off x="683568" y="987574"/>
            <a:ext cx="461665" cy="1015663"/>
          </a:xfrm>
          <a:prstGeom prst="rect">
            <a:avLst/>
          </a:prstGeom>
          <a:noFill/>
        </p:spPr>
        <p:txBody>
          <a:bodyPr vert="eaVert" wrap="none" rtlCol="0">
            <a:spAutoFit/>
          </a:bodyPr>
          <a:lstStyle/>
          <a:p>
            <a:r>
              <a:rPr kumimoji="1" lang="zh-CN" altLang="en-US" dirty="0"/>
              <a:t>通用功能</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39552" y="330210"/>
            <a:ext cx="156966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二、业务整合</a:t>
            </a:r>
          </a:p>
        </p:txBody>
      </p:sp>
      <p:grpSp>
        <p:nvGrpSpPr>
          <p:cNvPr id="85" name="组合 53"/>
          <p:cNvGrpSpPr/>
          <p:nvPr/>
        </p:nvGrpSpPr>
        <p:grpSpPr>
          <a:xfrm>
            <a:off x="2802104" y="2007095"/>
            <a:ext cx="1033714" cy="748509"/>
            <a:chOff x="6842760" y="2637270"/>
            <a:chExt cx="1522032" cy="1100972"/>
          </a:xfrm>
          <a:solidFill>
            <a:schemeClr val="accent2">
              <a:lumMod val="75000"/>
            </a:schemeClr>
          </a:solidFill>
        </p:grpSpPr>
        <p:sp>
          <p:nvSpPr>
            <p:cNvPr id="86" name="六边形 85"/>
            <p:cNvSpPr/>
            <p:nvPr/>
          </p:nvSpPr>
          <p:spPr>
            <a:xfrm>
              <a:off x="6842760" y="2637270"/>
              <a:ext cx="1522032"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87" name="文本框 61"/>
            <p:cNvSpPr txBox="1"/>
            <p:nvPr/>
          </p:nvSpPr>
          <p:spPr>
            <a:xfrm>
              <a:off x="7024263" y="2651750"/>
              <a:ext cx="1234505" cy="1086492"/>
            </a:xfrm>
            <a:prstGeom prst="rect">
              <a:avLst/>
            </a:prstGeom>
            <a:noFill/>
          </p:spPr>
          <p:txBody>
            <a:bodyPr wrap="square" rtlCol="0">
              <a:spAutoFit/>
            </a:bodyPr>
            <a:lstStyle/>
            <a:p>
              <a:pPr algn="ctr"/>
              <a:r>
                <a:rPr lang="zh-CN" altLang="en-US" sz="1400" dirty="0">
                  <a:solidFill>
                    <a:srgbClr val="E7E7E7"/>
                  </a:solidFill>
                  <a:latin typeface="Arial" panose="020B0604020202090204" pitchFamily="34" charset="0"/>
                  <a:ea typeface="微软雅黑" panose="020B0503020204020204" pitchFamily="34" charset="-122"/>
                  <a:cs typeface="Arial" panose="020B0604020202090204" pitchFamily="34" charset="0"/>
                </a:rPr>
                <a:t>重点</a:t>
              </a:r>
              <a:endParaRPr lang="en-US" altLang="zh-CN" sz="1400" dirty="0">
                <a:solidFill>
                  <a:srgbClr val="E7E7E7"/>
                </a:solidFill>
                <a:latin typeface="Arial" panose="020B0604020202090204" pitchFamily="34" charset="0"/>
                <a:ea typeface="微软雅黑" panose="020B0503020204020204" pitchFamily="34" charset="-122"/>
                <a:cs typeface="Arial" panose="020B0604020202090204" pitchFamily="34" charset="0"/>
              </a:endParaRPr>
            </a:p>
            <a:p>
              <a:pPr algn="ctr"/>
              <a:r>
                <a:rPr lang="zh-CN" altLang="en-US" sz="1400" dirty="0">
                  <a:solidFill>
                    <a:srgbClr val="E7E7E7"/>
                  </a:solidFill>
                  <a:latin typeface="Arial" panose="020B0604020202090204" pitchFamily="34" charset="0"/>
                  <a:ea typeface="微软雅黑" panose="020B0503020204020204" pitchFamily="34" charset="-122"/>
                  <a:cs typeface="Arial" panose="020B0604020202090204" pitchFamily="34" charset="0"/>
                </a:rPr>
                <a:t>青少年群体</a:t>
              </a:r>
              <a:endParaRPr lang="zh-CN" altLang="en-US" sz="1400" baseline="-3000" dirty="0">
                <a:solidFill>
                  <a:srgbClr val="E7E7E7"/>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88" name="组合 56"/>
          <p:cNvGrpSpPr/>
          <p:nvPr/>
        </p:nvGrpSpPr>
        <p:grpSpPr>
          <a:xfrm>
            <a:off x="1907704" y="1491630"/>
            <a:ext cx="817690" cy="714917"/>
            <a:chOff x="5525852" y="1879080"/>
            <a:chExt cx="1203960" cy="1051560"/>
          </a:xfrm>
          <a:solidFill>
            <a:schemeClr val="accent2">
              <a:lumMod val="75000"/>
            </a:schemeClr>
          </a:solidFill>
        </p:grpSpPr>
        <p:sp>
          <p:nvSpPr>
            <p:cNvPr id="89" name="六边形 88"/>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90" name="文本框 64"/>
            <p:cNvSpPr txBox="1"/>
            <p:nvPr/>
          </p:nvSpPr>
          <p:spPr>
            <a:xfrm>
              <a:off x="5686670" y="2149505"/>
              <a:ext cx="882326" cy="505519"/>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团员</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91" name="组合 59"/>
          <p:cNvGrpSpPr/>
          <p:nvPr/>
        </p:nvGrpSpPr>
        <p:grpSpPr>
          <a:xfrm>
            <a:off x="2791352" y="2928832"/>
            <a:ext cx="817690" cy="714917"/>
            <a:chOff x="6842760" y="4008870"/>
            <a:chExt cx="1203960" cy="1051560"/>
          </a:xfrm>
          <a:solidFill>
            <a:schemeClr val="accent2">
              <a:lumMod val="75000"/>
            </a:schemeClr>
          </a:solidFill>
        </p:grpSpPr>
        <p:sp>
          <p:nvSpPr>
            <p:cNvPr id="92" name="六边形 91"/>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93" name="文本框 67"/>
            <p:cNvSpPr txBox="1"/>
            <p:nvPr/>
          </p:nvSpPr>
          <p:spPr>
            <a:xfrm>
              <a:off x="6981635" y="4119151"/>
              <a:ext cx="926211" cy="885790"/>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团干部</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94" name="组合 62"/>
          <p:cNvGrpSpPr/>
          <p:nvPr/>
        </p:nvGrpSpPr>
        <p:grpSpPr>
          <a:xfrm>
            <a:off x="1011466" y="2939594"/>
            <a:ext cx="817690" cy="714917"/>
            <a:chOff x="4206240" y="4008870"/>
            <a:chExt cx="1203960" cy="1051560"/>
          </a:xfrm>
          <a:solidFill>
            <a:schemeClr val="accent2">
              <a:lumMod val="75000"/>
            </a:schemeClr>
          </a:solidFill>
        </p:grpSpPr>
        <p:sp>
          <p:nvSpPr>
            <p:cNvPr id="95" name="六边形 94"/>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96" name="文本框 70"/>
            <p:cNvSpPr txBox="1"/>
            <p:nvPr/>
          </p:nvSpPr>
          <p:spPr>
            <a:xfrm>
              <a:off x="4397859" y="4291874"/>
              <a:ext cx="820724" cy="505519"/>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青年</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97" name="组合 65"/>
          <p:cNvGrpSpPr/>
          <p:nvPr/>
        </p:nvGrpSpPr>
        <p:grpSpPr>
          <a:xfrm>
            <a:off x="1011466" y="2007096"/>
            <a:ext cx="817690" cy="714916"/>
            <a:chOff x="4206240" y="2637270"/>
            <a:chExt cx="1203960" cy="1051560"/>
          </a:xfrm>
          <a:solidFill>
            <a:schemeClr val="accent2">
              <a:lumMod val="75000"/>
            </a:schemeClr>
          </a:solidFill>
        </p:grpSpPr>
        <p:sp>
          <p:nvSpPr>
            <p:cNvPr id="98" name="六边形 97"/>
            <p:cNvSpPr/>
            <p:nvPr/>
          </p:nvSpPr>
          <p:spPr>
            <a:xfrm>
              <a:off x="420624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99" name="文本框 73"/>
            <p:cNvSpPr txBox="1"/>
            <p:nvPr/>
          </p:nvSpPr>
          <p:spPr>
            <a:xfrm>
              <a:off x="4387743" y="2982877"/>
              <a:ext cx="820724" cy="437614"/>
            </a:xfrm>
            <a:prstGeom prst="rect">
              <a:avLst/>
            </a:prstGeom>
            <a:noFill/>
          </p:spPr>
          <p:txBody>
            <a:bodyPr wrap="square" rtlCol="0">
              <a:spAutoFit/>
            </a:bodyPr>
            <a:lstStyle/>
            <a:p>
              <a:pPr algn="ctr"/>
              <a:r>
                <a:rPr lang="zh-CN" altLang="en-US" sz="2000" baseline="-3000" dirty="0">
                  <a:solidFill>
                    <a:srgbClr val="E7E7E7"/>
                  </a:solidFill>
                  <a:latin typeface="Arial" panose="020B0604020202090204" pitchFamily="34" charset="0"/>
                  <a:ea typeface="微软雅黑" panose="020B0503020204020204" pitchFamily="34" charset="-122"/>
                  <a:cs typeface="Arial" panose="020B0604020202090204" pitchFamily="34" charset="0"/>
                </a:rPr>
                <a:t>社工</a:t>
              </a:r>
            </a:p>
          </p:txBody>
        </p:sp>
      </p:grpSp>
      <p:grpSp>
        <p:nvGrpSpPr>
          <p:cNvPr id="100" name="组合 68"/>
          <p:cNvGrpSpPr/>
          <p:nvPr/>
        </p:nvGrpSpPr>
        <p:grpSpPr>
          <a:xfrm>
            <a:off x="1907704" y="3408833"/>
            <a:ext cx="817690" cy="714915"/>
            <a:chOff x="5525852" y="4683240"/>
            <a:chExt cx="1203960" cy="1051560"/>
          </a:xfrm>
          <a:solidFill>
            <a:schemeClr val="accent2">
              <a:lumMod val="75000"/>
            </a:schemeClr>
          </a:solidFill>
        </p:grpSpPr>
        <p:sp>
          <p:nvSpPr>
            <p:cNvPr id="101" name="六边形 100"/>
            <p:cNvSpPr/>
            <p:nvPr/>
          </p:nvSpPr>
          <p:spPr>
            <a:xfrm>
              <a:off x="5525852" y="468324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102" name="文本框 76"/>
            <p:cNvSpPr txBox="1"/>
            <p:nvPr/>
          </p:nvSpPr>
          <p:spPr>
            <a:xfrm>
              <a:off x="5693284" y="4855078"/>
              <a:ext cx="820724" cy="769598"/>
            </a:xfrm>
            <a:prstGeom prst="rect">
              <a:avLst/>
            </a:prstGeom>
            <a:noFill/>
          </p:spPr>
          <p:txBody>
            <a:bodyPr wrap="square" rtlCol="0">
              <a:spAutoFit/>
            </a:bodyPr>
            <a:lstStyle/>
            <a:p>
              <a:pPr algn="ctr"/>
              <a:r>
                <a:rPr lang="zh-CN" altLang="en-US" sz="1400" dirty="0">
                  <a:solidFill>
                    <a:srgbClr val="E7E7E7"/>
                  </a:solidFill>
                  <a:latin typeface="Arial" panose="020B0604020202090204" pitchFamily="34" charset="0"/>
                  <a:ea typeface="微软雅黑" panose="020B0503020204020204" pitchFamily="34" charset="-122"/>
                  <a:cs typeface="Arial" panose="020B0604020202090204" pitchFamily="34" charset="0"/>
                </a:rPr>
                <a:t>督导员</a:t>
              </a:r>
              <a:endParaRPr lang="zh-CN" altLang="en-US" sz="1400" baseline="-3000" dirty="0">
                <a:solidFill>
                  <a:srgbClr val="E7E7E7"/>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103" name="组合 86"/>
          <p:cNvGrpSpPr/>
          <p:nvPr/>
        </p:nvGrpSpPr>
        <p:grpSpPr>
          <a:xfrm>
            <a:off x="1675742" y="2270810"/>
            <a:ext cx="1281625" cy="1082733"/>
            <a:chOff x="5927099" y="3207123"/>
            <a:chExt cx="1887055" cy="1592580"/>
          </a:xfrm>
          <a:solidFill>
            <a:schemeClr val="accent3">
              <a:lumMod val="75000"/>
            </a:schemeClr>
          </a:solidFill>
        </p:grpSpPr>
        <p:sp>
          <p:nvSpPr>
            <p:cNvPr id="104" name="六边形 103"/>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90204" pitchFamily="34" charset="0"/>
                <a:ea typeface="微软雅黑" panose="020B0503020204020204" pitchFamily="34" charset="-122"/>
                <a:cs typeface="Arial" panose="020B0604020202090204" pitchFamily="34" charset="0"/>
              </a:endParaRPr>
            </a:p>
          </p:txBody>
        </p:sp>
        <p:sp>
          <p:nvSpPr>
            <p:cNvPr id="105" name="文本框 1"/>
            <p:cNvSpPr txBox="1"/>
            <p:nvPr/>
          </p:nvSpPr>
          <p:spPr>
            <a:xfrm>
              <a:off x="6325895" y="3437530"/>
              <a:ext cx="1157998" cy="1131762"/>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个人用户</a:t>
              </a:r>
            </a:p>
          </p:txBody>
        </p:sp>
      </p:grpSp>
      <p:sp>
        <p:nvSpPr>
          <p:cNvPr id="106" name="TextBox 25"/>
          <p:cNvSpPr txBox="1"/>
          <p:nvPr/>
        </p:nvSpPr>
        <p:spPr>
          <a:xfrm>
            <a:off x="4587047" y="2452938"/>
            <a:ext cx="4570073" cy="923330"/>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、要求身份证号唯一，引入实名认证；</a:t>
            </a:r>
            <a:endParaRPr lang="en-US" altLang="zh-CN" b="1" dirty="0">
              <a:solidFill>
                <a:srgbClr val="FF0000"/>
              </a:solidFill>
              <a:latin typeface="微软雅黑" panose="020B0503020204020204" pitchFamily="34" charset="-122"/>
              <a:ea typeface="微软雅黑" panose="020B0503020204020204" pitchFamily="34" charset="-122"/>
            </a:endParaRPr>
          </a:p>
          <a:p>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、手机号唯一；</a:t>
            </a:r>
            <a:endParaRPr lang="en-US" altLang="zh-CN" b="1" dirty="0">
              <a:solidFill>
                <a:srgbClr val="FF0000"/>
              </a:solidFill>
              <a:latin typeface="微软雅黑" panose="020B0503020204020204" pitchFamily="34" charset="-122"/>
              <a:ea typeface="微软雅黑" panose="020B0503020204020204" pitchFamily="34" charset="-122"/>
            </a:endParaRPr>
          </a:p>
          <a:p>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、移动端为主（青春北京）</a:t>
            </a:r>
          </a:p>
        </p:txBody>
      </p:sp>
      <p:sp>
        <p:nvSpPr>
          <p:cNvPr id="54" name="TextBox 25"/>
          <p:cNvSpPr txBox="1"/>
          <p:nvPr/>
        </p:nvSpPr>
        <p:spPr>
          <a:xfrm>
            <a:off x="556911" y="775503"/>
            <a:ext cx="1481496" cy="369332"/>
          </a:xfrm>
          <a:prstGeom prst="rect">
            <a:avLst/>
          </a:prstGeom>
          <a:noFill/>
        </p:spPr>
        <p:txBody>
          <a:bodyPr wrap="none" rtlCol="0">
            <a:spAutoFit/>
          </a:bodyPr>
          <a:lstStyle/>
          <a:p>
            <a:r>
              <a:rPr lang="en-US" altLang="zh-CN" b="1" dirty="0">
                <a:solidFill>
                  <a:srgbClr val="000000"/>
                </a:solidFill>
                <a:latin typeface="微软雅黑" panose="020B0503020204020204" pitchFamily="34" charset="-122"/>
                <a:ea typeface="微软雅黑" panose="020B0503020204020204" pitchFamily="34" charset="-122"/>
              </a:rPr>
              <a:t>1</a:t>
            </a:r>
            <a:r>
              <a:rPr lang="zh-CN" altLang="en-US" b="1" dirty="0">
                <a:solidFill>
                  <a:srgbClr val="000000"/>
                </a:solidFill>
                <a:latin typeface="微软雅黑" panose="020B0503020204020204" pitchFamily="34" charset="-122"/>
                <a:ea typeface="微软雅黑" panose="020B0503020204020204" pitchFamily="34" charset="-122"/>
              </a:rPr>
              <a:t>、个人用户</a:t>
            </a:r>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39552" y="330210"/>
            <a:ext cx="156966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二、业务整合</a:t>
            </a:r>
          </a:p>
        </p:txBody>
      </p:sp>
      <p:grpSp>
        <p:nvGrpSpPr>
          <p:cNvPr id="33" name="组合 56"/>
          <p:cNvGrpSpPr/>
          <p:nvPr/>
        </p:nvGrpSpPr>
        <p:grpSpPr>
          <a:xfrm>
            <a:off x="2428161" y="1250464"/>
            <a:ext cx="864095" cy="714917"/>
            <a:chOff x="5345144" y="1879080"/>
            <a:chExt cx="1203960" cy="1051560"/>
          </a:xfrm>
          <a:solidFill>
            <a:schemeClr val="accent2">
              <a:lumMod val="75000"/>
            </a:schemeClr>
          </a:solidFill>
        </p:grpSpPr>
        <p:sp>
          <p:nvSpPr>
            <p:cNvPr id="34" name="六边形 33"/>
            <p:cNvSpPr/>
            <p:nvPr/>
          </p:nvSpPr>
          <p:spPr>
            <a:xfrm>
              <a:off x="5345144"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35" name="文本框 64"/>
            <p:cNvSpPr txBox="1"/>
            <p:nvPr/>
          </p:nvSpPr>
          <p:spPr>
            <a:xfrm>
              <a:off x="5445473" y="2073799"/>
              <a:ext cx="1103631" cy="483827"/>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团组织</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36" name="组合 59"/>
          <p:cNvGrpSpPr/>
          <p:nvPr/>
        </p:nvGrpSpPr>
        <p:grpSpPr>
          <a:xfrm>
            <a:off x="3327550" y="2611157"/>
            <a:ext cx="817690" cy="867930"/>
            <a:chOff x="6842760" y="3896337"/>
            <a:chExt cx="1203960" cy="1276625"/>
          </a:xfrm>
          <a:solidFill>
            <a:schemeClr val="accent2">
              <a:lumMod val="75000"/>
            </a:schemeClr>
          </a:solidFill>
        </p:grpSpPr>
        <p:sp>
          <p:nvSpPr>
            <p:cNvPr id="37" name="六边形 36"/>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38" name="文本框 67"/>
            <p:cNvSpPr txBox="1"/>
            <p:nvPr/>
          </p:nvSpPr>
          <p:spPr>
            <a:xfrm>
              <a:off x="6947444" y="3896337"/>
              <a:ext cx="926211" cy="1276625"/>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志愿服务组织</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39" name="组合 62"/>
          <p:cNvGrpSpPr/>
          <p:nvPr/>
        </p:nvGrpSpPr>
        <p:grpSpPr>
          <a:xfrm>
            <a:off x="1547664" y="2698429"/>
            <a:ext cx="817690" cy="714917"/>
            <a:chOff x="4206240" y="4008870"/>
            <a:chExt cx="1203960" cy="1051560"/>
          </a:xfrm>
          <a:solidFill>
            <a:schemeClr val="accent2">
              <a:lumMod val="75000"/>
            </a:schemeClr>
          </a:solidFill>
        </p:grpSpPr>
        <p:sp>
          <p:nvSpPr>
            <p:cNvPr id="40" name="六边形 39"/>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41" name="文本框 70"/>
            <p:cNvSpPr txBox="1"/>
            <p:nvPr/>
          </p:nvSpPr>
          <p:spPr>
            <a:xfrm>
              <a:off x="4397859" y="4119151"/>
              <a:ext cx="820724" cy="885790"/>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青年汇</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48" name="组合 86"/>
          <p:cNvGrpSpPr/>
          <p:nvPr/>
        </p:nvGrpSpPr>
        <p:grpSpPr>
          <a:xfrm>
            <a:off x="2211940" y="2029642"/>
            <a:ext cx="1281625" cy="1082732"/>
            <a:chOff x="5927099" y="3207123"/>
            <a:chExt cx="1887055" cy="1592580"/>
          </a:xfrm>
          <a:solidFill>
            <a:schemeClr val="accent3">
              <a:lumMod val="75000"/>
            </a:schemeClr>
          </a:solidFill>
        </p:grpSpPr>
        <p:sp>
          <p:nvSpPr>
            <p:cNvPr id="49" name="六边形 48"/>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90204" pitchFamily="34" charset="0"/>
                <a:ea typeface="微软雅黑" panose="020B0503020204020204" pitchFamily="34" charset="-122"/>
                <a:cs typeface="Arial" panose="020B0604020202090204" pitchFamily="34" charset="0"/>
              </a:endParaRPr>
            </a:p>
          </p:txBody>
        </p:sp>
        <p:sp>
          <p:nvSpPr>
            <p:cNvPr id="50" name="文本框 1"/>
            <p:cNvSpPr txBox="1"/>
            <p:nvPr/>
          </p:nvSpPr>
          <p:spPr>
            <a:xfrm>
              <a:off x="6302605" y="3437531"/>
              <a:ext cx="1157998" cy="1131763"/>
            </a:xfrm>
            <a:prstGeom prst="rect">
              <a:avLst/>
            </a:prstGeom>
            <a:noFill/>
          </p:spPr>
          <p:txBody>
            <a:bodyPr wrap="square" rtlCol="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组织用户</a:t>
              </a:r>
            </a:p>
          </p:txBody>
        </p:sp>
      </p:grpSp>
      <p:sp>
        <p:nvSpPr>
          <p:cNvPr id="51" name="TextBox 25"/>
          <p:cNvSpPr txBox="1"/>
          <p:nvPr/>
        </p:nvSpPr>
        <p:spPr>
          <a:xfrm>
            <a:off x="603824" y="814791"/>
            <a:ext cx="1481496" cy="369332"/>
          </a:xfrm>
          <a:prstGeom prst="rect">
            <a:avLst/>
          </a:prstGeom>
          <a:noFill/>
        </p:spPr>
        <p:txBody>
          <a:bodyPr wrap="none" rtlCol="0">
            <a:spAutoFit/>
          </a:bodyPr>
          <a:lstStyle/>
          <a:p>
            <a:r>
              <a:rPr lang="en-US" altLang="zh-CN" b="1" dirty="0">
                <a:solidFill>
                  <a:srgbClr val="000000"/>
                </a:solidFill>
                <a:latin typeface="微软雅黑" panose="020B0503020204020204" pitchFamily="34" charset="-122"/>
                <a:ea typeface="微软雅黑" panose="020B0503020204020204" pitchFamily="34" charset="-122"/>
              </a:rPr>
              <a:t>2</a:t>
            </a:r>
            <a:r>
              <a:rPr lang="zh-CN" altLang="en-US" b="1" dirty="0">
                <a:solidFill>
                  <a:srgbClr val="000000"/>
                </a:solidFill>
                <a:latin typeface="微软雅黑" panose="020B0503020204020204" pitchFamily="34" charset="-122"/>
                <a:ea typeface="微软雅黑" panose="020B0503020204020204" pitchFamily="34" charset="-122"/>
              </a:rPr>
              <a:t>、组织用户</a:t>
            </a:r>
          </a:p>
        </p:txBody>
      </p:sp>
      <p:grpSp>
        <p:nvGrpSpPr>
          <p:cNvPr id="56" name="组合 56"/>
          <p:cNvGrpSpPr/>
          <p:nvPr/>
        </p:nvGrpSpPr>
        <p:grpSpPr>
          <a:xfrm>
            <a:off x="6676633" y="1244197"/>
            <a:ext cx="864095" cy="714917"/>
            <a:chOff x="5345144" y="1879080"/>
            <a:chExt cx="1203960" cy="1051560"/>
          </a:xfrm>
          <a:solidFill>
            <a:schemeClr val="accent2">
              <a:lumMod val="75000"/>
            </a:schemeClr>
          </a:solidFill>
        </p:grpSpPr>
        <p:sp>
          <p:nvSpPr>
            <p:cNvPr id="57" name="六边形 56"/>
            <p:cNvSpPr/>
            <p:nvPr/>
          </p:nvSpPr>
          <p:spPr>
            <a:xfrm>
              <a:off x="5345144"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58" name="文本框 64"/>
            <p:cNvSpPr txBox="1"/>
            <p:nvPr/>
          </p:nvSpPr>
          <p:spPr>
            <a:xfrm>
              <a:off x="5445473" y="2073799"/>
              <a:ext cx="882326" cy="505519"/>
            </a:xfrm>
            <a:prstGeom prst="rect">
              <a:avLst/>
            </a:prstGeom>
            <a:noFill/>
          </p:spPr>
          <p:txBody>
            <a:bodyPr wrap="square" rtlCol="0">
              <a:spAutoFit/>
            </a:bodyPr>
            <a:lstStyle/>
            <a:p>
              <a:pPr algn="ctr">
                <a:lnSpc>
                  <a:spcPct val="120000"/>
                </a:lnSpc>
              </a:pPr>
              <a:r>
                <a:rPr lang="en-US" altLang="zh-CN"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 </a:t>
              </a:r>
              <a:r>
                <a:rPr lang="zh-CN" altLang="zh-CN"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6</a:t>
              </a:r>
              <a:r>
                <a:rPr lang="en-US" altLang="zh-CN"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+N</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59" name="组合 59"/>
          <p:cNvGrpSpPr/>
          <p:nvPr/>
        </p:nvGrpSpPr>
        <p:grpSpPr>
          <a:xfrm>
            <a:off x="7576022" y="2681398"/>
            <a:ext cx="817690" cy="714917"/>
            <a:chOff x="6842760" y="4008870"/>
            <a:chExt cx="1203960" cy="1051560"/>
          </a:xfrm>
          <a:solidFill>
            <a:schemeClr val="accent2">
              <a:lumMod val="75000"/>
            </a:schemeClr>
          </a:solidFill>
        </p:grpSpPr>
        <p:sp>
          <p:nvSpPr>
            <p:cNvPr id="60" name="六边形 59"/>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61" name="文本框 67"/>
            <p:cNvSpPr txBox="1"/>
            <p:nvPr/>
          </p:nvSpPr>
          <p:spPr>
            <a:xfrm>
              <a:off x="6981635" y="4231999"/>
              <a:ext cx="926211" cy="505519"/>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志愿</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62" name="组合 62"/>
          <p:cNvGrpSpPr/>
          <p:nvPr/>
        </p:nvGrpSpPr>
        <p:grpSpPr>
          <a:xfrm>
            <a:off x="5796136" y="2692162"/>
            <a:ext cx="817690" cy="714917"/>
            <a:chOff x="4206240" y="4008870"/>
            <a:chExt cx="1203960" cy="1051560"/>
          </a:xfrm>
          <a:solidFill>
            <a:schemeClr val="accent2">
              <a:lumMod val="75000"/>
            </a:schemeClr>
          </a:solidFill>
        </p:grpSpPr>
        <p:sp>
          <p:nvSpPr>
            <p:cNvPr id="63" name="六边形 62"/>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90204" pitchFamily="34" charset="0"/>
                <a:ea typeface="微软雅黑" panose="020B0503020204020204" pitchFamily="34" charset="-122"/>
                <a:cs typeface="Arial" panose="020B0604020202090204" pitchFamily="34" charset="0"/>
              </a:endParaRPr>
            </a:p>
          </p:txBody>
        </p:sp>
        <p:sp>
          <p:nvSpPr>
            <p:cNvPr id="64" name="文本框 70"/>
            <p:cNvSpPr txBox="1"/>
            <p:nvPr/>
          </p:nvSpPr>
          <p:spPr>
            <a:xfrm>
              <a:off x="4397859" y="4119151"/>
              <a:ext cx="820724" cy="885790"/>
            </a:xfrm>
            <a:prstGeom prst="rect">
              <a:avLst/>
            </a:prstGeom>
            <a:noFill/>
          </p:spPr>
          <p:txBody>
            <a:bodyPr wrap="square" rtlCol="0">
              <a:spAutoFit/>
            </a:bodyPr>
            <a:lstStyle/>
            <a:p>
              <a:pPr algn="ctr">
                <a:lnSpc>
                  <a:spcPct val="120000"/>
                </a:lnSpc>
              </a:pPr>
              <a:r>
                <a:rPr lang="zh-CN" altLang="en-US" sz="14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rPr>
                <a:t>青年汇</a:t>
              </a:r>
              <a:endParaRPr lang="zh-CN" altLang="en-US" sz="1400" baseline="-3000" dirty="0">
                <a:solidFill>
                  <a:schemeClr val="bg1">
                    <a:lumMod val="95000"/>
                  </a:schemeClr>
                </a:solidFill>
                <a:latin typeface="Arial" panose="020B0604020202090204" pitchFamily="34" charset="0"/>
                <a:ea typeface="微软雅黑" panose="020B0503020204020204" pitchFamily="34" charset="-122"/>
                <a:cs typeface="Arial" panose="020B0604020202090204" pitchFamily="34" charset="0"/>
              </a:endParaRPr>
            </a:p>
          </p:txBody>
        </p:sp>
      </p:grpSp>
      <p:grpSp>
        <p:nvGrpSpPr>
          <p:cNvPr id="65" name="组合 86"/>
          <p:cNvGrpSpPr/>
          <p:nvPr/>
        </p:nvGrpSpPr>
        <p:grpSpPr>
          <a:xfrm>
            <a:off x="6460412" y="2023375"/>
            <a:ext cx="1281625" cy="1082732"/>
            <a:chOff x="5927099" y="3207123"/>
            <a:chExt cx="1887055" cy="1592580"/>
          </a:xfrm>
          <a:solidFill>
            <a:schemeClr val="accent3">
              <a:lumMod val="75000"/>
            </a:schemeClr>
          </a:solidFill>
        </p:grpSpPr>
        <p:sp>
          <p:nvSpPr>
            <p:cNvPr id="66" name="六边形 65"/>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Arial" panose="020B0604020202090204" pitchFamily="34" charset="0"/>
                <a:ea typeface="微软雅黑" panose="020B0503020204020204" pitchFamily="34" charset="-122"/>
                <a:cs typeface="Arial" panose="020B0604020202090204" pitchFamily="34" charset="0"/>
              </a:endParaRPr>
            </a:p>
          </p:txBody>
        </p:sp>
        <p:sp>
          <p:nvSpPr>
            <p:cNvPr id="67" name="文本框 1"/>
            <p:cNvSpPr txBox="1"/>
            <p:nvPr/>
          </p:nvSpPr>
          <p:spPr>
            <a:xfrm>
              <a:off x="6291627" y="3209000"/>
              <a:ext cx="1157998" cy="1131763"/>
            </a:xfrm>
            <a:prstGeom prst="rect">
              <a:avLst/>
            </a:prstGeom>
            <a:noFill/>
          </p:spPr>
          <p:txBody>
            <a:bodyPr wrap="square" rtlCol="0">
              <a:spAutoFit/>
            </a:bodyPr>
            <a:lstStyle/>
            <a:p>
              <a:pPr algn="ct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r>
                <a:rPr lang="zh-CN" altLang="en-US" sz="2200" b="1" dirty="0">
                  <a:solidFill>
                    <a:schemeClr val="bg1"/>
                  </a:solidFill>
                  <a:latin typeface="微软雅黑" panose="020B0503020204020204" pitchFamily="34" charset="-122"/>
                  <a:ea typeface="微软雅黑" panose="020B0503020204020204" pitchFamily="34" charset="-122"/>
                </a:rPr>
                <a:t>活动</a:t>
              </a:r>
            </a:p>
          </p:txBody>
        </p:sp>
      </p:grpSp>
      <p:sp>
        <p:nvSpPr>
          <p:cNvPr id="68" name="TextBox 25"/>
          <p:cNvSpPr txBox="1"/>
          <p:nvPr/>
        </p:nvSpPr>
        <p:spPr>
          <a:xfrm>
            <a:off x="4637284" y="771550"/>
            <a:ext cx="2635658" cy="369332"/>
          </a:xfrm>
          <a:prstGeom prst="rect">
            <a:avLst/>
          </a:prstGeom>
          <a:noFill/>
        </p:spPr>
        <p:txBody>
          <a:bodyPr wrap="none" rtlCol="0">
            <a:spAutoFit/>
          </a:bodyPr>
          <a:lstStyle/>
          <a:p>
            <a:r>
              <a:rPr lang="en-US" altLang="zh-CN" b="1" dirty="0">
                <a:solidFill>
                  <a:srgbClr val="000000"/>
                </a:solidFill>
                <a:latin typeface="微软雅黑" panose="020B0503020204020204" pitchFamily="34" charset="-122"/>
                <a:ea typeface="微软雅黑" panose="020B0503020204020204" pitchFamily="34" charset="-122"/>
              </a:rPr>
              <a:t>3</a:t>
            </a:r>
            <a:r>
              <a:rPr lang="zh-CN" altLang="en-US" b="1" dirty="0">
                <a:solidFill>
                  <a:srgbClr val="000000"/>
                </a:solidFill>
                <a:latin typeface="微软雅黑" panose="020B0503020204020204" pitchFamily="34" charset="-122"/>
                <a:ea typeface="微软雅黑" panose="020B0503020204020204" pitchFamily="34" charset="-122"/>
              </a:rPr>
              <a:t>、多种活动资源的统一</a:t>
            </a:r>
          </a:p>
        </p:txBody>
      </p:sp>
      <p:sp>
        <p:nvSpPr>
          <p:cNvPr id="70" name="TextBox 25"/>
          <p:cNvSpPr txBox="1"/>
          <p:nvPr/>
        </p:nvSpPr>
        <p:spPr>
          <a:xfrm>
            <a:off x="611560" y="3704361"/>
            <a:ext cx="4166590" cy="646331"/>
          </a:xfrm>
          <a:prstGeom prst="rect">
            <a:avLst/>
          </a:prstGeom>
          <a:noFill/>
        </p:spPr>
        <p:txBody>
          <a:bodyPr wrap="non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、自行注册</a:t>
            </a:r>
            <a:endParaRPr lang="en-US" altLang="zh-CN" b="1" dirty="0">
              <a:solidFill>
                <a:srgbClr val="FF0000"/>
              </a:solidFill>
              <a:latin typeface="微软雅黑" panose="020B0503020204020204" pitchFamily="34" charset="-122"/>
              <a:ea typeface="微软雅黑" panose="020B0503020204020204" pitchFamily="34" charset="-122"/>
            </a:endParaRPr>
          </a:p>
          <a:p>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、电脑端为主（</a:t>
            </a:r>
            <a:r>
              <a:rPr lang="en-US" altLang="zh-CN" b="1" dirty="0" err="1">
                <a:solidFill>
                  <a:srgbClr val="FF0000"/>
                </a:solidFill>
                <a:latin typeface="微软雅黑" panose="020B0503020204020204" pitchFamily="34" charset="-122"/>
                <a:ea typeface="微软雅黑" panose="020B0503020204020204" pitchFamily="34" charset="-122"/>
              </a:rPr>
              <a:t>www.bjyouth.net</a:t>
            </a:r>
            <a:r>
              <a:rPr lang="zh-CN" altLang="en-US" b="1" dirty="0">
                <a:solidFill>
                  <a:srgbClr val="FF0000"/>
                </a:solidFill>
                <a:latin typeface="微软雅黑" panose="020B0503020204020204" pitchFamily="34" charset="-122"/>
                <a:ea typeface="微软雅黑" panose="020B0503020204020204" pitchFamily="34" charset="-122"/>
              </a:rPr>
              <a:t>）</a:t>
            </a:r>
          </a:p>
        </p:txBody>
      </p:sp>
      <p:sp>
        <p:nvSpPr>
          <p:cNvPr id="71" name="TextBox 25"/>
          <p:cNvSpPr txBox="1"/>
          <p:nvPr/>
        </p:nvSpPr>
        <p:spPr>
          <a:xfrm>
            <a:off x="5600584" y="3724181"/>
            <a:ext cx="3344716" cy="923330"/>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、简化为第一原则；</a:t>
            </a:r>
            <a:endParaRPr lang="en-US" altLang="zh-CN" b="1" dirty="0">
              <a:solidFill>
                <a:srgbClr val="FF0000"/>
              </a:solidFill>
              <a:latin typeface="微软雅黑" panose="020B0503020204020204" pitchFamily="34" charset="-122"/>
              <a:ea typeface="微软雅黑" panose="020B0503020204020204" pitchFamily="34" charset="-122"/>
            </a:endParaRPr>
          </a:p>
          <a:p>
            <a:r>
              <a:rPr lang="en-US" altLang="zh-CN"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、共用原则；横向一致，向上（团中央）兼容</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55782" y="205624"/>
            <a:ext cx="1428596" cy="400110"/>
          </a:xfrm>
          <a:prstGeom prst="rect">
            <a:avLst/>
          </a:prstGeom>
          <a:noFill/>
        </p:spPr>
        <p:txBody>
          <a:bodyPr wrap="none" rtlCol="0">
            <a:spAutoFit/>
          </a:bodyPr>
          <a:lstStyle/>
          <a:p>
            <a:r>
              <a:rPr lang="en-US" altLang="zh-CN" sz="2000" b="1" dirty="0">
                <a:solidFill>
                  <a:srgbClr val="1C5D9B"/>
                </a:solidFill>
                <a:latin typeface="微软雅黑" panose="020B0503020204020204" pitchFamily="34" charset="-122"/>
                <a:ea typeface="微软雅黑" panose="020B0503020204020204" pitchFamily="34" charset="-122"/>
              </a:rPr>
              <a:t>1.</a:t>
            </a:r>
            <a:r>
              <a:rPr lang="zh-CN" altLang="en-US" sz="2000" b="1" dirty="0">
                <a:solidFill>
                  <a:srgbClr val="1C5D9B"/>
                </a:solidFill>
                <a:latin typeface="微软雅黑" panose="020B0503020204020204" pitchFamily="34" charset="-122"/>
                <a:ea typeface="微软雅黑" panose="020B0503020204020204" pitchFamily="34" charset="-122"/>
              </a:rPr>
              <a:t>用户注册</a:t>
            </a:r>
          </a:p>
        </p:txBody>
      </p:sp>
      <p:sp>
        <p:nvSpPr>
          <p:cNvPr id="30" name="文本1"/>
          <p:cNvSpPr>
            <a:spLocks noChangeArrowheads="1"/>
          </p:cNvSpPr>
          <p:nvPr/>
        </p:nvSpPr>
        <p:spPr bwMode="gray">
          <a:xfrm>
            <a:off x="2458466" y="1203655"/>
            <a:ext cx="720080" cy="50405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手机号已存在</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1666378" y="4660039"/>
            <a:ext cx="1080120" cy="28797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我不是团员</a:t>
            </a:r>
            <a:r>
              <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rPr>
              <a:t>”</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07504" y="2067694"/>
            <a:ext cx="434998" cy="1102568"/>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hlinkClick r:id="" action="ppaction://hlinkshowjump?jump=nextslide">
                  <a:extLst>
                    <a:ext uri="{A12FA001-AC4F-418D-AE19-62706E023703}">
                      <ahyp:hlinkClr xmlns:ahyp="http://schemas.microsoft.com/office/drawing/2018/hyperlinkcolor" val="tx"/>
                    </a:ext>
                  </a:extLst>
                </a:hlinkClick>
              </a:rPr>
              <a:t>用户</a:t>
            </a:r>
            <a:endParaRPr lang="en-US" altLang="zh-CN" sz="1200" b="1" kern="0" dirty="0">
              <a:solidFill>
                <a:schemeClr val="bg1"/>
              </a:solidFill>
              <a:latin typeface="Arial" panose="020B0604020202090204" pitchFamily="34" charset="0"/>
              <a:ea typeface="微软雅黑" panose="020B0503020204020204" pitchFamily="34" charset="-122"/>
              <a:hlinkClick r:id="" action="ppaction://hlinkshowjump?jump=nextslide">
                <a:extLst>
                  <a:ext uri="{A12FA001-AC4F-418D-AE19-62706E023703}">
                    <ahyp:hlinkClr xmlns:ahyp="http://schemas.microsoft.com/office/drawing/2018/hyperlinkcolor" val="tx"/>
                  </a:ext>
                </a:extLst>
              </a:hlinkClick>
            </a:endParaRPr>
          </a:p>
          <a:p>
            <a:pPr algn="ctr">
              <a:lnSpc>
                <a:spcPct val="120000"/>
              </a:lnSpc>
              <a:defRPr/>
            </a:pPr>
            <a:r>
              <a:rPr lang="zh-CN" altLang="en-US" sz="1200" b="1" kern="0" dirty="0">
                <a:solidFill>
                  <a:schemeClr val="bg1"/>
                </a:solidFill>
                <a:latin typeface="Arial" panose="020B0604020202090204" pitchFamily="34" charset="0"/>
                <a:ea typeface="微软雅黑" panose="020B0503020204020204" pitchFamily="34" charset="-122"/>
                <a:hlinkClick r:id="" action="ppaction://hlinkshowjump?jump=nextslide">
                  <a:extLst>
                    <a:ext uri="{A12FA001-AC4F-418D-AE19-62706E023703}">
                      <ahyp:hlinkClr xmlns:ahyp="http://schemas.microsoft.com/office/drawing/2018/hyperlinkcolor" val="tx"/>
                    </a:ext>
                  </a:extLst>
                </a:hlinkClick>
              </a:rPr>
              <a:t>注册</a:t>
            </a:r>
            <a:endParaRPr lang="zh-CN" altLang="en-US" sz="1200" b="1" kern="0" dirty="0">
              <a:solidFill>
                <a:schemeClr val="bg1"/>
              </a:solidFill>
              <a:latin typeface="Arial" panose="020B0604020202090204" pitchFamily="34" charset="0"/>
              <a:ea typeface="微软雅黑" panose="020B0503020204020204" pitchFamily="34" charset="-122"/>
            </a:endParaRPr>
          </a:p>
        </p:txBody>
      </p:sp>
      <p:sp>
        <p:nvSpPr>
          <p:cNvPr id="31" name="标题1"/>
          <p:cNvSpPr>
            <a:spLocks noChangeArrowheads="1"/>
          </p:cNvSpPr>
          <p:nvPr/>
        </p:nvSpPr>
        <p:spPr bwMode="gray">
          <a:xfrm>
            <a:off x="802282" y="2211767"/>
            <a:ext cx="1090262" cy="82765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“我是团员”</a:t>
            </a:r>
            <a:r>
              <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rPr>
              <a:t> </a:t>
            </a: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“我是团干部”（</a:t>
            </a:r>
            <a:r>
              <a:rPr lang="zh-CN" altLang="en-US" sz="1000" b="1" dirty="0">
                <a:solidFill>
                  <a:srgbClr val="FF0000"/>
                </a:solidFill>
                <a:latin typeface="微软雅黑" panose="020B0503020204020204" pitchFamily="34" charset="-122"/>
                <a:ea typeface="微软雅黑" panose="020B0503020204020204" pitchFamily="34" charset="-122"/>
              </a:rPr>
              <a:t>区别在于年龄</a:t>
            </a: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6" name="标题1"/>
          <p:cNvSpPr>
            <a:spLocks noChangeArrowheads="1"/>
          </p:cNvSpPr>
          <p:nvPr/>
        </p:nvSpPr>
        <p:spPr bwMode="gray">
          <a:xfrm>
            <a:off x="6850954" y="4083975"/>
            <a:ext cx="733172" cy="324036"/>
          </a:xfrm>
          <a:prstGeom prst="roundRect">
            <a:avLst>
              <a:gd name="adj" fmla="val 11921"/>
            </a:avLst>
          </a:prstGeom>
          <a:solidFill>
            <a:srgbClr val="FF660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rgbClr val="0D0D0D"/>
                </a:solidFill>
                <a:latin typeface="微软雅黑" panose="020B0503020204020204" pitchFamily="34" charset="-122"/>
                <a:ea typeface="微软雅黑" panose="020B0503020204020204" pitchFamily="34" charset="-122"/>
              </a:rPr>
              <a:t>注册成功</a:t>
            </a:r>
            <a:endParaRPr lang="zh-CN" altLang="zh-CN" sz="1100" b="1" dirty="0">
              <a:solidFill>
                <a:srgbClr val="0D0D0D"/>
              </a:solidFill>
              <a:latin typeface="微软雅黑" panose="020B0503020204020204" pitchFamily="34" charset="-122"/>
              <a:ea typeface="微软雅黑" panose="020B0503020204020204" pitchFamily="34" charset="-122"/>
            </a:endParaRPr>
          </a:p>
        </p:txBody>
      </p:sp>
      <p:cxnSp>
        <p:nvCxnSpPr>
          <p:cNvPr id="19" name="肘形连接符 18"/>
          <p:cNvCxnSpPr>
            <a:stCxn id="36" idx="4"/>
            <a:endCxn id="35" idx="1"/>
          </p:cNvCxnSpPr>
          <p:nvPr/>
        </p:nvCxnSpPr>
        <p:spPr>
          <a:xfrm rot="16200000" flipH="1">
            <a:off x="178808" y="3316456"/>
            <a:ext cx="1633765" cy="134137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标题1"/>
          <p:cNvSpPr>
            <a:spLocks noChangeArrowheads="1"/>
          </p:cNvSpPr>
          <p:nvPr/>
        </p:nvSpPr>
        <p:spPr bwMode="gray">
          <a:xfrm>
            <a:off x="3610594" y="2355783"/>
            <a:ext cx="1053935" cy="267799"/>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900" b="1" dirty="0">
                <a:solidFill>
                  <a:sysClr val="window" lastClr="FFFFFF">
                    <a:lumMod val="95000"/>
                  </a:sysClr>
                </a:solidFill>
                <a:latin typeface="微软雅黑" panose="020B0503020204020204" pitchFamily="34" charset="-122"/>
                <a:ea typeface="微软雅黑" panose="020B0503020204020204" pitchFamily="34" charset="-122"/>
                <a:hlinkClick r:id="rId3" action="ppaction://hlinksldjump"/>
              </a:rPr>
              <a:t>申诉（手机</a:t>
            </a:r>
            <a:r>
              <a:rPr lang="en-US" altLang="zh-CN" sz="900" b="1" dirty="0">
                <a:solidFill>
                  <a:sysClr val="window" lastClr="FFFFFF">
                    <a:lumMod val="95000"/>
                  </a:sysClr>
                </a:solidFill>
                <a:latin typeface="微软雅黑" panose="020B0503020204020204" pitchFamily="34" charset="-122"/>
                <a:ea typeface="微软雅黑" panose="020B0503020204020204" pitchFamily="34" charset="-122"/>
                <a:hlinkClick r:id="rId3" action="ppaction://hlinksldjump"/>
              </a:rPr>
              <a:t>/</a:t>
            </a:r>
            <a:r>
              <a:rPr lang="zh-CN" altLang="en-US" sz="900" b="1" dirty="0">
                <a:solidFill>
                  <a:sysClr val="window" lastClr="FFFFFF">
                    <a:lumMod val="95000"/>
                  </a:sysClr>
                </a:solidFill>
                <a:latin typeface="微软雅黑" panose="020B0503020204020204" pitchFamily="34" charset="-122"/>
                <a:ea typeface="微软雅黑" panose="020B0503020204020204" pitchFamily="34" charset="-122"/>
                <a:hlinkClick r:id="rId3" action="ppaction://hlinksldjump"/>
              </a:rPr>
              <a:t>电脑）</a:t>
            </a:r>
            <a:endParaRPr lang="zh-CN" altLang="en-US" sz="9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41" name="标题1"/>
          <p:cNvSpPr>
            <a:spLocks noChangeArrowheads="1"/>
          </p:cNvSpPr>
          <p:nvPr/>
        </p:nvSpPr>
        <p:spPr bwMode="gray">
          <a:xfrm>
            <a:off x="5698826" y="2067751"/>
            <a:ext cx="576064" cy="864096"/>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系统管理员审核通过</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54" name="文本1"/>
          <p:cNvSpPr>
            <a:spLocks noChangeArrowheads="1"/>
          </p:cNvSpPr>
          <p:nvPr/>
        </p:nvSpPr>
        <p:spPr bwMode="gray">
          <a:xfrm>
            <a:off x="4762722" y="1923735"/>
            <a:ext cx="792088" cy="50411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上传</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身份证照片</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标题1"/>
          <p:cNvSpPr>
            <a:spLocks noChangeArrowheads="1"/>
          </p:cNvSpPr>
          <p:nvPr/>
        </p:nvSpPr>
        <p:spPr bwMode="gray">
          <a:xfrm>
            <a:off x="3610594" y="1635703"/>
            <a:ext cx="1080121" cy="29457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手机端重置密码</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2" name="文本1"/>
          <p:cNvSpPr>
            <a:spLocks noChangeArrowheads="1"/>
          </p:cNvSpPr>
          <p:nvPr/>
        </p:nvSpPr>
        <p:spPr bwMode="gray">
          <a:xfrm>
            <a:off x="2458466" y="1923735"/>
            <a:ext cx="720080" cy="522133"/>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身份证信息已存在</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标题1"/>
          <p:cNvSpPr>
            <a:spLocks noChangeArrowheads="1"/>
          </p:cNvSpPr>
          <p:nvPr/>
        </p:nvSpPr>
        <p:spPr bwMode="gray">
          <a:xfrm>
            <a:off x="6274890" y="1635703"/>
            <a:ext cx="576064" cy="252028"/>
          </a:xfrm>
          <a:prstGeom prst="roundRect">
            <a:avLst>
              <a:gd name="adj" fmla="val 11921"/>
            </a:avLst>
          </a:prstGeom>
          <a:solidFill>
            <a:srgbClr val="FF6600"/>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100" b="1" dirty="0">
                <a:solidFill>
                  <a:schemeClr val="tx1">
                    <a:lumMod val="95000"/>
                    <a:lumOff val="5000"/>
                  </a:schemeClr>
                </a:solidFill>
                <a:latin typeface="微软雅黑" panose="020B0503020204020204" pitchFamily="34" charset="-122"/>
                <a:ea typeface="微软雅黑" panose="020B0503020204020204" pitchFamily="34" charset="-122"/>
              </a:rPr>
              <a:t>登录</a:t>
            </a:r>
            <a:endParaRPr lang="zh-CN" altLang="zh-CN" sz="11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75" name="直线箭头连接符 74"/>
          <p:cNvCxnSpPr>
            <a:stCxn id="66" idx="3"/>
            <a:endCxn id="73" idx="1"/>
          </p:cNvCxnSpPr>
          <p:nvPr/>
        </p:nvCxnSpPr>
        <p:spPr>
          <a:xfrm flipV="1">
            <a:off x="4690715" y="1761717"/>
            <a:ext cx="1584175" cy="21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直线箭头连接符 123"/>
          <p:cNvCxnSpPr/>
          <p:nvPr/>
        </p:nvCxnSpPr>
        <p:spPr>
          <a:xfrm>
            <a:off x="3754610" y="3291887"/>
            <a:ext cx="5760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6" name="直线箭头连接符 195"/>
          <p:cNvCxnSpPr>
            <a:stCxn id="38" idx="3"/>
            <a:endCxn id="41" idx="1"/>
          </p:cNvCxnSpPr>
          <p:nvPr/>
        </p:nvCxnSpPr>
        <p:spPr>
          <a:xfrm>
            <a:off x="4664529" y="2489683"/>
            <a:ext cx="1034297" cy="1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0" name="肘形连接符 229"/>
          <p:cNvCxnSpPr>
            <a:stCxn id="41" idx="3"/>
            <a:endCxn id="73" idx="2"/>
          </p:cNvCxnSpPr>
          <p:nvPr/>
        </p:nvCxnSpPr>
        <p:spPr>
          <a:xfrm flipV="1">
            <a:off x="6274890" y="1887731"/>
            <a:ext cx="288032" cy="61206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2" name="肘形连接符 231"/>
          <p:cNvCxnSpPr>
            <a:endCxn id="16" idx="1"/>
          </p:cNvCxnSpPr>
          <p:nvPr/>
        </p:nvCxnSpPr>
        <p:spPr>
          <a:xfrm>
            <a:off x="2255534" y="2859782"/>
            <a:ext cx="4595420" cy="1386211"/>
          </a:xfrm>
          <a:prstGeom prst="bentConnector3">
            <a:avLst>
              <a:gd name="adj1" fmla="val -40"/>
            </a:avLst>
          </a:prstGeom>
          <a:ln>
            <a:tailEnd type="arrow"/>
          </a:ln>
        </p:spPr>
        <p:style>
          <a:lnRef idx="2">
            <a:schemeClr val="accent1"/>
          </a:lnRef>
          <a:fillRef idx="0">
            <a:schemeClr val="accent1"/>
          </a:fillRef>
          <a:effectRef idx="1">
            <a:schemeClr val="accent1"/>
          </a:effectRef>
          <a:fontRef idx="minor">
            <a:schemeClr val="tx1"/>
          </a:fontRef>
        </p:style>
      </p:cxnSp>
      <p:sp>
        <p:nvSpPr>
          <p:cNvPr id="234" name="文本1"/>
          <p:cNvSpPr>
            <a:spLocks noChangeArrowheads="1"/>
          </p:cNvSpPr>
          <p:nvPr/>
        </p:nvSpPr>
        <p:spPr bwMode="gray">
          <a:xfrm>
            <a:off x="2458466" y="3867951"/>
            <a:ext cx="1800200" cy="288032"/>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输入姓名，身份证，</a:t>
            </a:r>
            <a:r>
              <a:rPr lang="zh-CN" altLang="en-US" sz="1000" dirty="0">
                <a:latin typeface="微软雅黑" panose="020B0503020204020204" pitchFamily="34" charset="-122"/>
                <a:ea typeface="微软雅黑" panose="020B0503020204020204" pitchFamily="34" charset="-122"/>
                <a:hlinkClick r:id="rId4" action="ppaction://hlinksldjump"/>
              </a:rPr>
              <a:t>团员编号</a:t>
            </a:r>
            <a:endParaRPr lang="zh-CN" altLang="zh-CN" sz="1000" dirty="0">
              <a:latin typeface="微软雅黑" panose="020B0503020204020204" pitchFamily="34" charset="-122"/>
              <a:ea typeface="微软雅黑" panose="020B0503020204020204" pitchFamily="34" charset="-122"/>
            </a:endParaRPr>
          </a:p>
        </p:txBody>
      </p:sp>
      <p:cxnSp>
        <p:nvCxnSpPr>
          <p:cNvPr id="240" name="肘形连接符 239"/>
          <p:cNvCxnSpPr>
            <a:stCxn id="35" idx="3"/>
            <a:endCxn id="16" idx="2"/>
          </p:cNvCxnSpPr>
          <p:nvPr/>
        </p:nvCxnSpPr>
        <p:spPr>
          <a:xfrm flipV="1">
            <a:off x="2746498" y="4408011"/>
            <a:ext cx="4471042" cy="39601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41" name="文本1"/>
          <p:cNvSpPr>
            <a:spLocks noChangeArrowheads="1"/>
          </p:cNvSpPr>
          <p:nvPr/>
        </p:nvSpPr>
        <p:spPr bwMode="gray">
          <a:xfrm>
            <a:off x="2962522" y="4516023"/>
            <a:ext cx="864096" cy="211505"/>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非实名注册</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02" name="肘形连接符 301"/>
          <p:cNvCxnSpPr/>
          <p:nvPr/>
        </p:nvCxnSpPr>
        <p:spPr>
          <a:xfrm rot="5400000" flipH="1" flipV="1">
            <a:off x="2021360" y="2000801"/>
            <a:ext cx="1810316" cy="1368152"/>
          </a:xfrm>
          <a:prstGeom prst="bentConnector3">
            <a:avLst>
              <a:gd name="adj1" fmla="val 99955"/>
            </a:avLst>
          </a:prstGeom>
          <a:ln>
            <a:tailEnd type="arrow"/>
          </a:ln>
        </p:spPr>
        <p:style>
          <a:lnRef idx="2">
            <a:schemeClr val="accent1"/>
          </a:lnRef>
          <a:fillRef idx="0">
            <a:schemeClr val="accent1"/>
          </a:fillRef>
          <a:effectRef idx="1">
            <a:schemeClr val="accent1"/>
          </a:effectRef>
          <a:fontRef idx="minor">
            <a:schemeClr val="tx1"/>
          </a:fontRef>
        </p:style>
      </p:cxnSp>
      <p:sp>
        <p:nvSpPr>
          <p:cNvPr id="303" name="标题1"/>
          <p:cNvSpPr>
            <a:spLocks noChangeArrowheads="1"/>
          </p:cNvSpPr>
          <p:nvPr/>
        </p:nvSpPr>
        <p:spPr bwMode="gray">
          <a:xfrm>
            <a:off x="4330674" y="3075862"/>
            <a:ext cx="1872208" cy="43204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团组织统一整理，按照要求将信息发送给校团委组织部</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306" name="文本1"/>
          <p:cNvSpPr>
            <a:spLocks noChangeArrowheads="1"/>
          </p:cNvSpPr>
          <p:nvPr/>
        </p:nvSpPr>
        <p:spPr bwMode="gray">
          <a:xfrm>
            <a:off x="2458466" y="2777715"/>
            <a:ext cx="1296144" cy="24421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团员编号被占用</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8" name="文本1"/>
          <p:cNvSpPr>
            <a:spLocks noChangeArrowheads="1"/>
          </p:cNvSpPr>
          <p:nvPr/>
        </p:nvSpPr>
        <p:spPr bwMode="gray">
          <a:xfrm>
            <a:off x="2458466" y="3075863"/>
            <a:ext cx="1296144" cy="43204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团员编号不符合规范</a:t>
            </a:r>
          </a:p>
        </p:txBody>
      </p:sp>
      <p:cxnSp>
        <p:nvCxnSpPr>
          <p:cNvPr id="225" name="直线箭头连接符 224"/>
          <p:cNvCxnSpPr>
            <a:endCxn id="38" idx="1"/>
          </p:cNvCxnSpPr>
          <p:nvPr/>
        </p:nvCxnSpPr>
        <p:spPr>
          <a:xfrm flipV="1">
            <a:off x="2242442" y="2489683"/>
            <a:ext cx="1368152" cy="101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6" name="直线箭头连接符 235"/>
          <p:cNvCxnSpPr>
            <a:endCxn id="328" idx="1"/>
          </p:cNvCxnSpPr>
          <p:nvPr/>
        </p:nvCxnSpPr>
        <p:spPr>
          <a:xfrm>
            <a:off x="2242442" y="3291887"/>
            <a:ext cx="2160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直线箭头连接符 31"/>
          <p:cNvCxnSpPr>
            <a:stCxn id="31" idx="3"/>
          </p:cNvCxnSpPr>
          <p:nvPr/>
        </p:nvCxnSpPr>
        <p:spPr>
          <a:xfrm>
            <a:off x="1892544" y="2625595"/>
            <a:ext cx="349898" cy="18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标题1"/>
          <p:cNvSpPr>
            <a:spLocks noChangeArrowheads="1"/>
          </p:cNvSpPr>
          <p:nvPr/>
        </p:nvSpPr>
        <p:spPr bwMode="gray">
          <a:xfrm>
            <a:off x="7092531" y="2859839"/>
            <a:ext cx="1465713" cy="432048"/>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本人信息</a:t>
            </a:r>
            <a:endPar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a:p>
            <a:pPr algn="ctr" fontAlgn="base">
              <a:lnSpc>
                <a:spcPct val="120000"/>
              </a:lnSpc>
              <a:spcBef>
                <a:spcPct val="0"/>
              </a:spcBef>
              <a:spcAft>
                <a:spcPct val="0"/>
              </a:spcAft>
              <a:defRPr/>
            </a:pPr>
            <a:r>
              <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rPr>
              <a:t>（</a:t>
            </a: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如不完整，强制完善）</a:t>
            </a:r>
            <a:endPar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40" name="标题1"/>
          <p:cNvSpPr>
            <a:spLocks noChangeArrowheads="1"/>
          </p:cNvSpPr>
          <p:nvPr/>
        </p:nvSpPr>
        <p:spPr bwMode="gray">
          <a:xfrm>
            <a:off x="7092531" y="1635703"/>
            <a:ext cx="791837" cy="267799"/>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00" b="1" dirty="0">
                <a:solidFill>
                  <a:sysClr val="window" lastClr="FFFFFF">
                    <a:lumMod val="95000"/>
                  </a:sysClr>
                </a:solidFill>
                <a:latin typeface="微软雅黑" panose="020B0503020204020204" pitchFamily="34" charset="-122"/>
                <a:ea typeface="微软雅黑" panose="020B0503020204020204" pitchFamily="34" charset="-122"/>
              </a:rPr>
              <a:t>非本人信息</a:t>
            </a:r>
            <a:endParaRPr lang="zh-CN"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42" name="标题1"/>
          <p:cNvSpPr>
            <a:spLocks noChangeArrowheads="1"/>
          </p:cNvSpPr>
          <p:nvPr/>
        </p:nvSpPr>
        <p:spPr bwMode="gray">
          <a:xfrm>
            <a:off x="8100643" y="1573560"/>
            <a:ext cx="791837" cy="3920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en-US" altLang="en-US" sz="1000" b="1" dirty="0">
                <a:solidFill>
                  <a:sysClr val="window" lastClr="FFFFFF">
                    <a:lumMod val="95000"/>
                  </a:sysClr>
                </a:solidFill>
                <a:latin typeface="微软雅黑" panose="020B0503020204020204" pitchFamily="34" charset="-122"/>
                <a:ea typeface="微软雅黑" panose="020B0503020204020204" pitchFamily="34" charset="-122"/>
              </a:rPr>
              <a:t>联系信息中心，解绑</a:t>
            </a:r>
            <a:endParaRPr lang="en-US" altLang="zh-CN" sz="1000" b="1" dirty="0">
              <a:solidFill>
                <a:sysClr val="window" lastClr="FFFFFF">
                  <a:lumMod val="95000"/>
                </a:sysClr>
              </a:solidFill>
              <a:latin typeface="微软雅黑" panose="020B0503020204020204" pitchFamily="34" charset="-122"/>
              <a:ea typeface="微软雅黑" panose="020B0503020204020204" pitchFamily="34" charset="-122"/>
            </a:endParaRPr>
          </a:p>
        </p:txBody>
      </p:sp>
      <p:cxnSp>
        <p:nvCxnSpPr>
          <p:cNvPr id="12" name="直线箭头连接符 11"/>
          <p:cNvCxnSpPr>
            <a:stCxn id="73" idx="3"/>
            <a:endCxn id="40" idx="1"/>
          </p:cNvCxnSpPr>
          <p:nvPr/>
        </p:nvCxnSpPr>
        <p:spPr>
          <a:xfrm>
            <a:off x="6850954" y="1761717"/>
            <a:ext cx="241577" cy="78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线箭头连接符 14"/>
          <p:cNvCxnSpPr>
            <a:stCxn id="40" idx="3"/>
            <a:endCxn id="42" idx="1"/>
          </p:cNvCxnSpPr>
          <p:nvPr/>
        </p:nvCxnSpPr>
        <p:spPr>
          <a:xfrm>
            <a:off x="7884368" y="1769603"/>
            <a:ext cx="216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肘形连接符 17"/>
          <p:cNvCxnSpPr>
            <a:cxnSpLocks/>
            <a:stCxn id="73" idx="3"/>
            <a:endCxn id="39" idx="1"/>
          </p:cNvCxnSpPr>
          <p:nvPr/>
        </p:nvCxnSpPr>
        <p:spPr>
          <a:xfrm>
            <a:off x="6850954" y="1761717"/>
            <a:ext cx="241577" cy="131414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4" name="肘形连接符 223"/>
          <p:cNvCxnSpPr>
            <a:stCxn id="42" idx="3"/>
            <a:endCxn id="36" idx="0"/>
          </p:cNvCxnSpPr>
          <p:nvPr/>
        </p:nvCxnSpPr>
        <p:spPr>
          <a:xfrm flipH="1">
            <a:off x="325003" y="1769603"/>
            <a:ext cx="8567477" cy="298091"/>
          </a:xfrm>
          <a:prstGeom prst="bentConnector4">
            <a:avLst>
              <a:gd name="adj1" fmla="val -1901"/>
              <a:gd name="adj2" fmla="val -26239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9" name="直线箭头连接符 228"/>
          <p:cNvCxnSpPr>
            <a:stCxn id="36" idx="6"/>
            <a:endCxn id="31" idx="1"/>
          </p:cNvCxnSpPr>
          <p:nvPr/>
        </p:nvCxnSpPr>
        <p:spPr>
          <a:xfrm>
            <a:off x="542502" y="2618978"/>
            <a:ext cx="259780" cy="6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000" b="1" dirty="0">
                <a:solidFill>
                  <a:schemeClr val="tx1"/>
                </a:solidFill>
              </a:rPr>
              <a:t>1. </a:t>
            </a:r>
            <a:r>
              <a:rPr lang="zh-CN" altLang="en-US" sz="2000" b="1" dirty="0"/>
              <a:t>团员登录“北京共青团”线上系统</a:t>
            </a:r>
            <a:endParaRPr lang="zh-CN" altLang="en-US" sz="2000" b="1" dirty="0">
              <a:solidFill>
                <a:schemeClr val="tx1"/>
              </a:solidFill>
            </a:endParaRPr>
          </a:p>
        </p:txBody>
      </p:sp>
      <p:sp>
        <p:nvSpPr>
          <p:cNvPr id="60417" name="Rectangle 1"/>
          <p:cNvSpPr>
            <a:spLocks noChangeArrowheads="1"/>
          </p:cNvSpPr>
          <p:nvPr/>
        </p:nvSpPr>
        <p:spPr bwMode="auto">
          <a:xfrm>
            <a:off x="1547663" y="1075151"/>
            <a:ext cx="2376264" cy="101566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81000" algn="just"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搜索微信公众号：</a:t>
            </a:r>
            <a:endPar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青春北京</a:t>
            </a:r>
            <a:endPar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qingchunbeijing54</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 </a:t>
            </a:r>
            <a:endParaRPr lang="en-US" altLang="zh-CN" sz="1500" dirty="0">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或扫码下方二维码</a:t>
            </a:r>
            <a:endParaRPr kumimoji="0" lang="zh-CN" altLang="en-US" sz="18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宋体" panose="02010600030101010101" pitchFamily="2" charset="-122"/>
            </a:endParaRPr>
          </a:p>
        </p:txBody>
      </p:sp>
      <p:sp>
        <p:nvSpPr>
          <p:cNvPr id="4" name="文本框 3"/>
          <p:cNvSpPr txBox="1"/>
          <p:nvPr/>
        </p:nvSpPr>
        <p:spPr>
          <a:xfrm>
            <a:off x="4932040" y="4497169"/>
            <a:ext cx="3384376" cy="646331"/>
          </a:xfrm>
          <a:prstGeom prst="rect">
            <a:avLst/>
          </a:prstGeom>
          <a:noFill/>
        </p:spPr>
        <p:txBody>
          <a:bodyPr wrap="square" rtlCol="0">
            <a:spAutoFit/>
          </a:bodyPr>
          <a:lstStyle/>
          <a:p>
            <a:r>
              <a:rPr lang="en-US" altLang="zh-CN" dirty="0">
                <a:latin typeface="Hiragino Sans GB W6"/>
                <a:ea typeface="Hiragino Sans GB W6"/>
                <a:cs typeface="Hiragino Sans GB W6"/>
              </a:rPr>
              <a:t>      </a:t>
            </a:r>
            <a:r>
              <a:rPr lang="zh-CN" altLang="en-US" dirty="0">
                <a:latin typeface="Hiragino Sans GB W6"/>
                <a:ea typeface="Hiragino Sans GB W6"/>
                <a:cs typeface="Hiragino Sans GB W6"/>
              </a:rPr>
              <a:t>“</a:t>
            </a:r>
            <a:r>
              <a:rPr lang="zh-CN" altLang="en-US" dirty="0">
                <a:solidFill>
                  <a:srgbClr val="009E75"/>
                </a:solidFill>
                <a:latin typeface="Hiragino Sans GB W6"/>
                <a:ea typeface="Hiragino Sans GB W6"/>
                <a:cs typeface="Hiragino Sans GB W6"/>
              </a:rPr>
              <a:t>线上系统</a:t>
            </a:r>
            <a:r>
              <a:rPr lang="zh-CN" altLang="en-US" dirty="0">
                <a:latin typeface="Hiragino Sans GB W6"/>
                <a:ea typeface="Hiragino Sans GB W6"/>
                <a:cs typeface="Hiragino Sans GB W6"/>
              </a:rPr>
              <a:t>”菜单栏中</a:t>
            </a:r>
            <a:endParaRPr lang="en-US" altLang="zh-CN" dirty="0">
              <a:latin typeface="Hiragino Sans GB W6"/>
              <a:ea typeface="Hiragino Sans GB W6"/>
              <a:cs typeface="Hiragino Sans GB W6"/>
            </a:endParaRPr>
          </a:p>
          <a:p>
            <a:r>
              <a:rPr lang="zh-CN" altLang="en-US" dirty="0">
                <a:latin typeface="Hiragino Sans GB W6"/>
                <a:ea typeface="Hiragino Sans GB W6"/>
                <a:cs typeface="Hiragino Sans GB W6"/>
              </a:rPr>
              <a:t>点击“</a:t>
            </a:r>
            <a:r>
              <a:rPr lang="zh-CN" altLang="en-US" dirty="0">
                <a:solidFill>
                  <a:schemeClr val="accent6">
                    <a:lumMod val="75000"/>
                  </a:schemeClr>
                </a:solidFill>
                <a:latin typeface="Hiragino Sans GB W6"/>
                <a:ea typeface="Hiragino Sans GB W6"/>
                <a:cs typeface="Hiragino Sans GB W6"/>
              </a:rPr>
              <a:t>北京共青团</a:t>
            </a:r>
            <a:r>
              <a:rPr lang="zh-CN" altLang="en-US" dirty="0">
                <a:latin typeface="Hiragino Sans GB W6"/>
                <a:ea typeface="Hiragino Sans GB W6"/>
                <a:cs typeface="Hiragino Sans GB W6"/>
              </a:rPr>
              <a:t>”进入系统</a:t>
            </a:r>
            <a:endParaRPr kumimoji="1" lang="zh-CN" altLang="en-US" dirty="0">
              <a:solidFill>
                <a:schemeClr val="tx1">
                  <a:lumMod val="65000"/>
                  <a:lumOff val="35000"/>
                </a:schemeClr>
              </a:solidFill>
              <a:latin typeface="Hiragino Sans GB W6"/>
              <a:ea typeface="Hiragino Sans GB W6"/>
              <a:cs typeface="Hiragino Sans GB W6"/>
            </a:endParaRPr>
          </a:p>
        </p:txBody>
      </p:sp>
      <p:sp>
        <p:nvSpPr>
          <p:cNvPr id="8" name="Rectangle 1"/>
          <p:cNvSpPr>
            <a:spLocks noChangeArrowheads="1"/>
          </p:cNvSpPr>
          <p:nvPr/>
        </p:nvSpPr>
        <p:spPr bwMode="auto">
          <a:xfrm>
            <a:off x="323528" y="88413"/>
            <a:ext cx="1008111" cy="55399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登</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录</a:t>
            </a:r>
            <a:endPar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注册</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         </a:t>
            </a:r>
            <a:endParaRPr kumimoji="0" lang="zh-CN" altLang="en-US" sz="18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宋体" panose="02010600030101010101" pitchFamily="2" charset="-122"/>
            </a:endParaRPr>
          </a:p>
        </p:txBody>
      </p:sp>
      <p:pic>
        <p:nvPicPr>
          <p:cNvPr id="3" name="图片 2" descr="13871548041351_.pic_h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211710"/>
            <a:ext cx="2283718" cy="2283718"/>
          </a:xfrm>
          <a:prstGeom prst="rect">
            <a:avLst/>
          </a:prstGeom>
        </p:spPr>
      </p:pic>
      <p:pic>
        <p:nvPicPr>
          <p:cNvPr id="6" name="图片 5"/>
          <p:cNvPicPr>
            <a:picLocks noChangeAspect="1"/>
          </p:cNvPicPr>
          <p:nvPr/>
        </p:nvPicPr>
        <p:blipFill>
          <a:blip r:embed="rId3"/>
          <a:stretch>
            <a:fillRect/>
          </a:stretch>
        </p:blipFill>
        <p:spPr>
          <a:xfrm>
            <a:off x="5508104" y="555526"/>
            <a:ext cx="2244080" cy="3809364"/>
          </a:xfrm>
          <a:prstGeom prst="rect">
            <a:avLst/>
          </a:prstGeom>
        </p:spPr>
      </p:pic>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1609328" y="123479"/>
            <a:ext cx="7211144" cy="576064"/>
          </a:xfrm>
        </p:spPr>
        <p:txBody>
          <a:bodyPr>
            <a:normAutofit/>
          </a:bodyPr>
          <a:lstStyle/>
          <a:p>
            <a:r>
              <a:rPr lang="en-US" altLang="zh-CN" sz="2000" b="1" dirty="0">
                <a:solidFill>
                  <a:schemeClr val="tx1"/>
                </a:solidFill>
              </a:rPr>
              <a:t>1.1</a:t>
            </a:r>
            <a:r>
              <a:rPr lang="zh-CN" altLang="en-US" sz="2000" b="1" dirty="0">
                <a:solidFill>
                  <a:schemeClr val="tx1"/>
                </a:solidFill>
              </a:rPr>
              <a:t> </a:t>
            </a:r>
            <a:r>
              <a:rPr lang="zh-CN" altLang="en-US" sz="2000" b="1" dirty="0"/>
              <a:t>团员登录“北京共青团”线上系统</a:t>
            </a:r>
            <a:endParaRPr lang="zh-CN" altLang="en-US" sz="2000" b="1" dirty="0">
              <a:solidFill>
                <a:schemeClr val="tx1"/>
              </a:solidFill>
            </a:endParaRPr>
          </a:p>
        </p:txBody>
      </p:sp>
      <p:sp>
        <p:nvSpPr>
          <p:cNvPr id="8" name="Rectangle 1"/>
          <p:cNvSpPr>
            <a:spLocks noChangeArrowheads="1"/>
          </p:cNvSpPr>
          <p:nvPr/>
        </p:nvSpPr>
        <p:spPr bwMode="auto">
          <a:xfrm>
            <a:off x="323528" y="88413"/>
            <a:ext cx="1008111" cy="55399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登</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录</a:t>
            </a:r>
            <a:endPar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注册</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         </a:t>
            </a:r>
            <a:endParaRPr kumimoji="0" lang="zh-CN" altLang="en-US" sz="18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宋体" panose="02010600030101010101" pitchFamily="2" charset="-122"/>
            </a:endParaRPr>
          </a:p>
        </p:txBody>
      </p:sp>
      <p:pic>
        <p:nvPicPr>
          <p:cNvPr id="11" name="图片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2980" y="642842"/>
            <a:ext cx="1702045" cy="3058002"/>
          </a:xfrm>
          <a:prstGeom prst="rect">
            <a:avLst/>
          </a:prstGeom>
          <a:noFill/>
          <a:ln>
            <a:solidFill>
              <a:srgbClr val="77933C"/>
            </a:solidFill>
          </a:ln>
        </p:spPr>
      </p:pic>
      <p:pic>
        <p:nvPicPr>
          <p:cNvPr id="2" name="图片 1"/>
          <p:cNvPicPr>
            <a:picLocks noChangeAspect="1"/>
          </p:cNvPicPr>
          <p:nvPr/>
        </p:nvPicPr>
        <p:blipFill>
          <a:blip r:embed="rId3"/>
          <a:stretch>
            <a:fillRect/>
          </a:stretch>
        </p:blipFill>
        <p:spPr>
          <a:xfrm>
            <a:off x="182053" y="642411"/>
            <a:ext cx="1684213" cy="3058002"/>
          </a:xfrm>
          <a:prstGeom prst="rect">
            <a:avLst/>
          </a:prstGeom>
        </p:spPr>
      </p:pic>
      <p:pic>
        <p:nvPicPr>
          <p:cNvPr id="3" name="图片 2"/>
          <p:cNvPicPr>
            <a:picLocks noChangeAspect="1"/>
          </p:cNvPicPr>
          <p:nvPr/>
        </p:nvPicPr>
        <p:blipFill>
          <a:blip r:embed="rId4"/>
          <a:stretch>
            <a:fillRect/>
          </a:stretch>
        </p:blipFill>
        <p:spPr>
          <a:xfrm>
            <a:off x="2319549" y="643664"/>
            <a:ext cx="1783722" cy="3058002"/>
          </a:xfrm>
          <a:prstGeom prst="rect">
            <a:avLst/>
          </a:prstGeom>
        </p:spPr>
      </p:pic>
      <p:pic>
        <p:nvPicPr>
          <p:cNvPr id="4" name="图片 3"/>
          <p:cNvPicPr>
            <a:picLocks noChangeAspect="1"/>
          </p:cNvPicPr>
          <p:nvPr/>
        </p:nvPicPr>
        <p:blipFill>
          <a:blip r:embed="rId5"/>
          <a:stretch>
            <a:fillRect/>
          </a:stretch>
        </p:blipFill>
        <p:spPr>
          <a:xfrm>
            <a:off x="4536984" y="641409"/>
            <a:ext cx="1952283" cy="3058002"/>
          </a:xfrm>
          <a:prstGeom prst="rect">
            <a:avLst/>
          </a:prstGeom>
        </p:spPr>
      </p:pic>
      <p:sp>
        <p:nvSpPr>
          <p:cNvPr id="5" name="矩形 4"/>
          <p:cNvSpPr/>
          <p:nvPr/>
        </p:nvSpPr>
        <p:spPr>
          <a:xfrm>
            <a:off x="104880" y="3881213"/>
            <a:ext cx="2001270" cy="1077218"/>
          </a:xfrm>
          <a:prstGeom prst="rect">
            <a:avLst/>
          </a:prstGeom>
        </p:spPr>
        <p:txBody>
          <a:bodyPr wrap="square">
            <a:spAutoFit/>
          </a:bodyPr>
          <a:lstStyle/>
          <a:p>
            <a:pPr indent="-285750">
              <a:buFont typeface="Wingdings" panose="05000000000000000000" pitchFamily="2" charset="2"/>
              <a:buChar char="Ø"/>
            </a:pPr>
            <a:r>
              <a:rPr lang="zh-CN" altLang="en-US" sz="1600" kern="0" dirty="0">
                <a:solidFill>
                  <a:schemeClr val="accent5">
                    <a:lumMod val="50000"/>
                  </a:schemeClr>
                </a:solidFill>
                <a:latin typeface="Arial" panose="020B0604020202090204"/>
                <a:ea typeface="Arial" panose="020B0604020202090204"/>
                <a:cs typeface="Arial" panose="020B0604020202090204"/>
              </a:rPr>
              <a:t>在“北京共青团”线上系统中，点击“我的</a:t>
            </a:r>
            <a:r>
              <a:rPr lang="en-US" altLang="zh-CN" sz="1600" kern="0" dirty="0">
                <a:solidFill>
                  <a:schemeClr val="accent5">
                    <a:lumMod val="50000"/>
                  </a:schemeClr>
                </a:solidFill>
                <a:latin typeface="Arial" panose="020B0604020202090204"/>
                <a:ea typeface="Arial" panose="020B0604020202090204"/>
                <a:cs typeface="Arial" panose="020B0604020202090204"/>
              </a:rPr>
              <a:t>-》</a:t>
            </a:r>
            <a:r>
              <a:rPr lang="zh-CN" altLang="en-US" sz="1600" kern="0" dirty="0">
                <a:solidFill>
                  <a:schemeClr val="accent5">
                    <a:lumMod val="50000"/>
                  </a:schemeClr>
                </a:solidFill>
                <a:latin typeface="Arial" panose="020B0604020202090204"/>
                <a:ea typeface="Arial" panose="020B0604020202090204"/>
                <a:cs typeface="Arial" panose="020B0604020202090204"/>
              </a:rPr>
              <a:t>请登录”，进入登录页</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p:txBody>
      </p:sp>
      <p:sp>
        <p:nvSpPr>
          <p:cNvPr id="6" name="矩形 5"/>
          <p:cNvSpPr/>
          <p:nvPr/>
        </p:nvSpPr>
        <p:spPr>
          <a:xfrm>
            <a:off x="2195736" y="3758103"/>
            <a:ext cx="2197091" cy="1323439"/>
          </a:xfrm>
          <a:prstGeom prst="rect">
            <a:avLst/>
          </a:prstGeom>
        </p:spPr>
        <p:txBody>
          <a:bodyPr wrap="square">
            <a:spAutoFit/>
          </a:bodyPr>
          <a:lstStyle/>
          <a:p>
            <a:pPr indent="-285750">
              <a:buFont typeface="Wingdings" panose="05000000000000000000" pitchFamily="2" charset="2"/>
              <a:buChar char="Ø"/>
            </a:pPr>
            <a:r>
              <a:rPr lang="zh-CN" altLang="en-US" sz="1600" kern="0" dirty="0">
                <a:solidFill>
                  <a:schemeClr val="accent5">
                    <a:lumMod val="50000"/>
                  </a:schemeClr>
                </a:solidFill>
                <a:latin typeface="Arial" panose="020B0604020202090204"/>
                <a:ea typeface="Arial" panose="020B0604020202090204"/>
                <a:cs typeface="Arial" panose="020B0604020202090204"/>
              </a:rPr>
              <a:t>团员如果有原“共青云”账号，可用“共青云”系统中的用户名/手机号、密码直接登录，无需注册</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p:txBody>
      </p:sp>
      <p:sp>
        <p:nvSpPr>
          <p:cNvPr id="10" name="矩形 9"/>
          <p:cNvSpPr/>
          <p:nvPr/>
        </p:nvSpPr>
        <p:spPr>
          <a:xfrm>
            <a:off x="4402700" y="3783729"/>
            <a:ext cx="2366391" cy="1077218"/>
          </a:xfrm>
          <a:prstGeom prst="rect">
            <a:avLst/>
          </a:prstGeom>
        </p:spPr>
        <p:txBody>
          <a:bodyPr wrap="square">
            <a:spAutoFit/>
          </a:bodyPr>
          <a:lstStyle/>
          <a:p>
            <a:pPr lvl="0" indent="-285750">
              <a:buFont typeface="Wingdings" panose="05000000000000000000" pitchFamily="2" charset="2"/>
              <a:buChar char="Ø"/>
            </a:pPr>
            <a:r>
              <a:rPr lang="zh-CN" altLang="en-US" sz="1600" kern="0" dirty="0">
                <a:solidFill>
                  <a:schemeClr val="accent5">
                    <a:lumMod val="50000"/>
                  </a:schemeClr>
                </a:solidFill>
                <a:latin typeface="Arial" panose="020B0604020202090204"/>
                <a:ea typeface="Arial" panose="020B0604020202090204"/>
                <a:cs typeface="Arial" panose="020B0604020202090204"/>
              </a:rPr>
              <a:t>登录有两种方式：</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a:p>
            <a:pPr lvl="0"/>
            <a:r>
              <a:rPr lang="en-US" altLang="zh-CN" sz="1600" kern="0" dirty="0">
                <a:solidFill>
                  <a:schemeClr val="accent5">
                    <a:lumMod val="50000"/>
                  </a:schemeClr>
                </a:solidFill>
                <a:latin typeface="Arial" panose="020B0604020202090204"/>
                <a:ea typeface="Arial" panose="020B0604020202090204"/>
                <a:cs typeface="Arial" panose="020B0604020202090204"/>
              </a:rPr>
              <a:t>1.</a:t>
            </a:r>
            <a:r>
              <a:rPr lang="zh-CN" altLang="en-US" sz="1600" kern="0" dirty="0">
                <a:solidFill>
                  <a:schemeClr val="accent5">
                    <a:lumMod val="50000"/>
                  </a:schemeClr>
                </a:solidFill>
                <a:latin typeface="Arial" panose="020B0604020202090204"/>
                <a:ea typeface="Arial" panose="020B0604020202090204"/>
                <a:cs typeface="Arial" panose="020B0604020202090204"/>
              </a:rPr>
              <a:t>用户名/手机号、密码的方式</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a:p>
            <a:pPr lvl="0"/>
            <a:r>
              <a:rPr lang="zh-CN" altLang="zh-CN" sz="1600" kern="0" dirty="0">
                <a:solidFill>
                  <a:schemeClr val="accent5">
                    <a:lumMod val="50000"/>
                  </a:schemeClr>
                </a:solidFill>
                <a:latin typeface="Arial" panose="020B0604020202090204"/>
                <a:ea typeface="Arial" panose="020B0604020202090204"/>
                <a:cs typeface="Arial" panose="020B0604020202090204"/>
              </a:rPr>
              <a:t>2</a:t>
            </a:r>
            <a:r>
              <a:rPr lang="en-US" altLang="zh-CN" sz="1600" kern="0" dirty="0">
                <a:solidFill>
                  <a:schemeClr val="accent5">
                    <a:lumMod val="50000"/>
                  </a:schemeClr>
                </a:solidFill>
                <a:latin typeface="Arial" panose="020B0604020202090204"/>
                <a:ea typeface="Arial" panose="020B0604020202090204"/>
                <a:cs typeface="Arial" panose="020B0604020202090204"/>
              </a:rPr>
              <a:t>.</a:t>
            </a:r>
            <a:r>
              <a:rPr lang="zh-CN" altLang="en-US" sz="1600" kern="0" dirty="0">
                <a:solidFill>
                  <a:schemeClr val="accent5">
                    <a:lumMod val="50000"/>
                  </a:schemeClr>
                </a:solidFill>
                <a:latin typeface="Arial" panose="020B0604020202090204"/>
                <a:ea typeface="Arial" panose="020B0604020202090204"/>
                <a:cs typeface="Arial" panose="020B0604020202090204"/>
              </a:rPr>
              <a:t>微信登录</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p:txBody>
      </p:sp>
      <p:sp>
        <p:nvSpPr>
          <p:cNvPr id="15" name="矩形 14"/>
          <p:cNvSpPr/>
          <p:nvPr/>
        </p:nvSpPr>
        <p:spPr>
          <a:xfrm>
            <a:off x="6769091" y="3850435"/>
            <a:ext cx="2267405" cy="1107996"/>
          </a:xfrm>
          <a:prstGeom prst="rect">
            <a:avLst/>
          </a:prstGeom>
        </p:spPr>
        <p:txBody>
          <a:bodyPr wrap="square">
            <a:spAutoFit/>
          </a:bodyPr>
          <a:lstStyle/>
          <a:p>
            <a:pPr indent="-285750">
              <a:buFont typeface="Wingdings" panose="05000000000000000000" pitchFamily="2" charset="2"/>
              <a:buChar char="Ø"/>
            </a:pPr>
            <a:r>
              <a:rPr lang="zh-CN" altLang="en-US" sz="1600" kern="0" dirty="0">
                <a:solidFill>
                  <a:schemeClr val="accent5">
                    <a:lumMod val="50000"/>
                  </a:schemeClr>
                </a:solidFill>
                <a:latin typeface="Arial" panose="020B0604020202090204"/>
                <a:ea typeface="Arial" panose="020B0604020202090204"/>
                <a:cs typeface="Arial" panose="020B0604020202090204"/>
              </a:rPr>
              <a:t>首次使用微信登录，需要输入用户名</a:t>
            </a:r>
            <a:r>
              <a:rPr lang="en-US" altLang="zh-CN" sz="1600" kern="0" dirty="0">
                <a:solidFill>
                  <a:schemeClr val="accent5">
                    <a:lumMod val="50000"/>
                  </a:schemeClr>
                </a:solidFill>
                <a:latin typeface="Arial" panose="020B0604020202090204"/>
                <a:ea typeface="Arial" panose="020B0604020202090204"/>
                <a:cs typeface="Arial" panose="020B0604020202090204"/>
              </a:rPr>
              <a:t>/</a:t>
            </a:r>
            <a:r>
              <a:rPr lang="zh-CN" altLang="en-US" sz="1600" kern="0" dirty="0">
                <a:solidFill>
                  <a:schemeClr val="accent5">
                    <a:lumMod val="50000"/>
                  </a:schemeClr>
                </a:solidFill>
                <a:latin typeface="Arial" panose="020B0604020202090204"/>
                <a:ea typeface="Arial" panose="020B0604020202090204"/>
                <a:cs typeface="Arial" panose="020B0604020202090204"/>
              </a:rPr>
              <a:t>手机号、进行账号绑定</a:t>
            </a:r>
            <a:endParaRPr lang="en-US" altLang="zh-CN" sz="1600" kern="0" dirty="0">
              <a:solidFill>
                <a:schemeClr val="accent5">
                  <a:lumMod val="50000"/>
                </a:schemeClr>
              </a:solidFill>
              <a:latin typeface="Arial" panose="020B0604020202090204"/>
              <a:ea typeface="Arial" panose="020B0604020202090204"/>
              <a:cs typeface="Arial" panose="020B0604020202090204"/>
            </a:endParaRPr>
          </a:p>
          <a:p>
            <a:pPr lvl="0" indent="-285750">
              <a:buFont typeface="Wingdings" panose="05000000000000000000" pitchFamily="2" charset="2"/>
              <a:buChar char="Ø"/>
            </a:pPr>
            <a:endParaRPr lang="en-US" altLang="zh-CN" kern="0" dirty="0">
              <a:solidFill>
                <a:schemeClr val="accent5">
                  <a:lumMod val="50000"/>
                </a:schemeClr>
              </a:solidFill>
              <a:latin typeface="Arial" panose="020B0604020202090204"/>
              <a:ea typeface="Arial" panose="020B0604020202090204"/>
              <a:cs typeface="Arial" panose="020B0604020202090204"/>
            </a:endParaRPr>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000" b="1" dirty="0">
                <a:solidFill>
                  <a:schemeClr val="tx1"/>
                </a:solidFill>
              </a:rPr>
              <a:t>2</a:t>
            </a:r>
            <a:r>
              <a:rPr lang="en-US" altLang="zh-CN" sz="2000" b="1" dirty="0">
                <a:solidFill>
                  <a:schemeClr val="tx1"/>
                </a:solidFill>
              </a:rPr>
              <a:t>.</a:t>
            </a:r>
            <a:r>
              <a:rPr lang="zh-CN" altLang="en-US" sz="2000" b="1" dirty="0">
                <a:solidFill>
                  <a:schemeClr val="tx1"/>
                </a:solidFill>
              </a:rPr>
              <a:t> </a:t>
            </a:r>
            <a:r>
              <a:rPr lang="zh-CN" altLang="en-US" sz="2000" b="1" dirty="0"/>
              <a:t>团员注册“北京共青团”线上系统</a:t>
            </a:r>
            <a:endParaRPr lang="zh-CN" altLang="en-US" sz="2000" b="1" dirty="0">
              <a:solidFill>
                <a:schemeClr val="tx1"/>
              </a:solidFill>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347614"/>
            <a:ext cx="1872208" cy="2880320"/>
          </a:xfrm>
          <a:prstGeom prst="rect">
            <a:avLst/>
          </a:prstGeom>
          <a:noFill/>
          <a:ln>
            <a:solidFill>
              <a:srgbClr val="77933C"/>
            </a:solidFill>
          </a:ln>
        </p:spPr>
      </p:pic>
      <p:sp>
        <p:nvSpPr>
          <p:cNvPr id="10" name="Rectangle 1"/>
          <p:cNvSpPr>
            <a:spLocks noChangeArrowheads="1"/>
          </p:cNvSpPr>
          <p:nvPr/>
        </p:nvSpPr>
        <p:spPr bwMode="auto">
          <a:xfrm>
            <a:off x="323528" y="88413"/>
            <a:ext cx="1008111" cy="55399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登</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录</a:t>
            </a:r>
            <a:endParaRPr kumimoji="0" lang="en-US" altLang="zh-CN"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endParaRPr>
          </a:p>
          <a:p>
            <a:pPr marL="0" marR="0" lvl="0" indent="381000" defTabSz="914400" rtl="0" eaLnBrk="0" fontAlgn="base" latinLnBrk="0" hangingPunct="0">
              <a:lnSpc>
                <a:spcPct val="100000"/>
              </a:lnSpc>
              <a:spcBef>
                <a:spcPct val="0"/>
              </a:spcBef>
              <a:spcAft>
                <a:spcPct val="0"/>
              </a:spcAft>
              <a:buClrTx/>
              <a:buSzTx/>
              <a:buFontTx/>
              <a:buNone/>
            </a:pPr>
            <a:r>
              <a:rPr lang="zh-CN" altLang="en-US" sz="1500" dirty="0">
                <a:latin typeface="Arial" panose="020B0604020202090204" pitchFamily="34" charset="0"/>
                <a:ea typeface="宋体" panose="02010600030101010101" pitchFamily="2" charset="-122"/>
                <a:cs typeface="Times New Roman" panose="02020703060505090304" pitchFamily="18" charset="0"/>
              </a:rPr>
              <a:t>注册</a:t>
            </a:r>
            <a:r>
              <a:rPr kumimoji="0" lang="zh-CN" altLang="en-US" sz="15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Times New Roman" panose="02020703060505090304" pitchFamily="18" charset="0"/>
              </a:rPr>
              <a:t>         </a:t>
            </a:r>
            <a:endParaRPr kumimoji="0" lang="zh-CN" altLang="en-US" sz="1800" b="0" i="0" u="none" strike="noStrike" cap="none" normalizeH="0" baseline="0" dirty="0">
              <a:ln>
                <a:noFill/>
              </a:ln>
              <a:solidFill>
                <a:schemeClr val="tx1"/>
              </a:solidFill>
              <a:effectLst/>
              <a:latin typeface="Arial" panose="020B0604020202090204" pitchFamily="34" charset="0"/>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3"/>
          <a:stretch>
            <a:fillRect/>
          </a:stretch>
        </p:blipFill>
        <p:spPr>
          <a:xfrm>
            <a:off x="203947" y="1352008"/>
            <a:ext cx="1766780" cy="2875926"/>
          </a:xfrm>
          <a:prstGeom prst="rect">
            <a:avLst/>
          </a:prstGeom>
          <a:ln w="12700">
            <a:solidFill>
              <a:schemeClr val="accent3">
                <a:lumMod val="50000"/>
              </a:schemeClr>
            </a:solidFill>
          </a:ln>
        </p:spPr>
      </p:pic>
      <p:sp>
        <p:nvSpPr>
          <p:cNvPr id="11" name="矩形 10"/>
          <p:cNvSpPr/>
          <p:nvPr/>
        </p:nvSpPr>
        <p:spPr>
          <a:xfrm>
            <a:off x="6372200" y="1131590"/>
            <a:ext cx="2387977" cy="3385542"/>
          </a:xfrm>
          <a:prstGeom prst="rect">
            <a:avLst/>
          </a:prstGeom>
        </p:spPr>
        <p:txBody>
          <a:bodyPr wrap="square">
            <a:spAutoFit/>
          </a:bodyPr>
          <a:lstStyle/>
          <a:p>
            <a:pPr lvl="0" indent="-285750">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点击“创建账户”，进行账户注册</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endParaRPr lang="en-US" altLang="zh-CN" dirty="0"/>
          </a:p>
          <a:p>
            <a:pPr>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用户按照实际情况选择身份：“我是团员”、“我是团干部”、“我不是团员”</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a:buFont typeface="Wingdings" panose="05000000000000000000" pitchFamily="2" charset="2"/>
              <a:buChar char="Ø"/>
            </a:pP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 注册时，请团员输入真实的姓名和身份证号，否则会影响志愿服务相关功能的使用</a:t>
            </a: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a:buFont typeface="Wingdings" panose="05000000000000000000" pitchFamily="2" charset="2"/>
              <a:buChar char="Ø"/>
            </a:pPr>
            <a:endParaRPr lang="en-US" altLang="zh-CN" sz="1400" kern="0" dirty="0">
              <a:solidFill>
                <a:srgbClr val="4BACC6">
                  <a:lumMod val="50000"/>
                </a:srgbClr>
              </a:solidFill>
              <a:latin typeface="Arial" panose="020B0604020202090204"/>
              <a:ea typeface="Arial" panose="020B0604020202090204"/>
              <a:cs typeface="Arial" panose="020B0604020202090204"/>
            </a:endParaRPr>
          </a:p>
          <a:p>
            <a:pPr>
              <a:buFont typeface="Wingdings" panose="05000000000000000000" pitchFamily="2" charset="2"/>
              <a:buChar char="Ø"/>
            </a:pPr>
            <a:r>
              <a:rPr lang="zh-CN" altLang="en-US" sz="1400" kern="0" dirty="0">
                <a:solidFill>
                  <a:srgbClr val="4BACC6">
                    <a:lumMod val="50000"/>
                  </a:srgbClr>
                </a:solidFill>
                <a:latin typeface="Arial" panose="020B0604020202090204"/>
                <a:ea typeface="Arial" panose="020B0604020202090204"/>
                <a:cs typeface="Arial" panose="020B0604020202090204"/>
              </a:rPr>
              <a:t>团员</a:t>
            </a:r>
            <a:r>
              <a:rPr lang="zh-CN" altLang="zh-CN" sz="1400" kern="0" dirty="0">
                <a:solidFill>
                  <a:srgbClr val="4BACC6">
                    <a:lumMod val="50000"/>
                  </a:srgbClr>
                </a:solidFill>
                <a:latin typeface="Arial" panose="020B0604020202090204"/>
                <a:ea typeface="Arial" panose="020B0604020202090204"/>
                <a:cs typeface="Arial" panose="020B0604020202090204"/>
              </a:rPr>
              <a:t>/</a:t>
            </a:r>
            <a:r>
              <a:rPr lang="zh-CN" altLang="en-US" sz="1400" kern="0" dirty="0">
                <a:solidFill>
                  <a:srgbClr val="4BACC6">
                    <a:lumMod val="50000"/>
                  </a:srgbClr>
                </a:solidFill>
                <a:latin typeface="Arial" panose="020B0604020202090204"/>
                <a:ea typeface="Arial" panose="020B0604020202090204"/>
                <a:cs typeface="Arial" panose="020B0604020202090204"/>
              </a:rPr>
              <a:t>团干部注册后，需要</a:t>
            </a:r>
            <a:r>
              <a:rPr lang="zh-CN" altLang="en-US" sz="1400" kern="0" dirty="0">
                <a:solidFill>
                  <a:schemeClr val="accent6">
                    <a:lumMod val="75000"/>
                  </a:schemeClr>
                </a:solidFill>
                <a:latin typeface="Arial" panose="020B0604020202090204"/>
                <a:ea typeface="Arial" panose="020B0604020202090204"/>
                <a:cs typeface="Arial" panose="020B0604020202090204"/>
              </a:rPr>
              <a:t>所属团组织在电脑端进行相应的审核</a:t>
            </a:r>
            <a:r>
              <a:rPr lang="en-US" altLang="zh-CN" sz="1400" kern="0" dirty="0">
                <a:solidFill>
                  <a:schemeClr val="accent6">
                    <a:lumMod val="75000"/>
                  </a:schemeClr>
                </a:solidFill>
                <a:latin typeface="Arial" panose="020B0604020202090204"/>
                <a:ea typeface="Arial" panose="020B0604020202090204"/>
                <a:cs typeface="Arial" panose="020B0604020202090204"/>
              </a:rPr>
              <a:t>/</a:t>
            </a:r>
            <a:r>
              <a:rPr lang="zh-CN" altLang="en-US" sz="1400" kern="0" dirty="0">
                <a:solidFill>
                  <a:schemeClr val="accent6">
                    <a:lumMod val="75000"/>
                  </a:schemeClr>
                </a:solidFill>
                <a:latin typeface="Arial" panose="020B0604020202090204"/>
                <a:ea typeface="Arial" panose="020B0604020202090204"/>
                <a:cs typeface="Arial" panose="020B0604020202090204"/>
              </a:rPr>
              <a:t>添加操作</a:t>
            </a:r>
          </a:p>
        </p:txBody>
      </p:sp>
      <p:pic>
        <p:nvPicPr>
          <p:cNvPr id="4" name="图片 3" descr="261559182435_.pic_hd"/>
          <p:cNvPicPr>
            <a:picLocks noChangeAspect="1"/>
          </p:cNvPicPr>
          <p:nvPr/>
        </p:nvPicPr>
        <p:blipFill>
          <a:blip r:embed="rId4"/>
          <a:stretch>
            <a:fillRect/>
          </a:stretch>
        </p:blipFill>
        <p:spPr>
          <a:xfrm>
            <a:off x="4377055" y="1347470"/>
            <a:ext cx="1856740" cy="3622040"/>
          </a:xfrm>
          <a:prstGeom prst="rect">
            <a:avLst/>
          </a:prstGeom>
        </p:spPr>
      </p:pic>
      <p:sp>
        <p:nvSpPr>
          <p:cNvPr id="5" name="左箭头 4">
            <a:hlinkClick r:id="rId5" action="ppaction://hlinksldjump"/>
            <a:extLst>
              <a:ext uri="{FF2B5EF4-FFF2-40B4-BE49-F238E27FC236}">
                <a16:creationId xmlns:a16="http://schemas.microsoft.com/office/drawing/2014/main" id="{307BEE53-D2E0-EC44-809A-DD905DE9234E}"/>
              </a:ext>
            </a:extLst>
          </p:cNvPr>
          <p:cNvSpPr/>
          <p:nvPr/>
        </p:nvSpPr>
        <p:spPr>
          <a:xfrm>
            <a:off x="313986" y="4517132"/>
            <a:ext cx="432048" cy="309528"/>
          </a:xfrm>
          <a:prstGeom prst="leftArrow">
            <a:avLst/>
          </a:prstGeom>
          <a:solidFill>
            <a:srgbClr val="C80003"/>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zh-CN" altLang="en-US" dirty="0"/>
          </a:p>
        </p:txBody>
      </p:sp>
    </p:spTree>
  </p:cSld>
  <p:clrMapOvr>
    <a:masterClrMapping/>
  </p:clrMapOvr>
  <p:transition spd="med">
    <p:random/>
  </p:transition>
</p:sld>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2062</Words>
  <Application>Microsoft Macintosh PowerPoint</Application>
  <PresentationFormat>全屏显示(16:9)</PresentationFormat>
  <Paragraphs>294</Paragraphs>
  <Slides>27</Slides>
  <Notes>19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冬青黑体简体中文</vt:lpstr>
      <vt:lpstr>华文中宋</vt:lpstr>
      <vt:lpstr>楷体</vt:lpstr>
      <vt:lpstr>微软雅黑</vt:lpstr>
      <vt:lpstr>HanziPen SC Regular</vt:lpstr>
      <vt:lpstr>Heiti SC Light</vt:lpstr>
      <vt:lpstr>Hiragino Sans GB W6</vt:lpstr>
      <vt:lpstr>Arial</vt:lpstr>
      <vt:lpstr>Calibri</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1. 团员登录“北京共青团”线上系统</vt:lpstr>
      <vt:lpstr>1.1 团员登录“北京共青团”线上系统</vt:lpstr>
      <vt:lpstr>2. 团员注册“北京共青团”线上系统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郭 萌萌</cp:lastModifiedBy>
  <cp:revision>193</cp:revision>
  <dcterms:created xsi:type="dcterms:W3CDTF">2019-05-30T03:54:53Z</dcterms:created>
  <dcterms:modified xsi:type="dcterms:W3CDTF">2021-06-03T03:22:55Z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2052-1.0.1.1354</vt:lpwstr>
  </property>
</Properties>
</file>