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78" r:id="rId3"/>
    <p:sldId id="259" r:id="rId4"/>
    <p:sldId id="260" r:id="rId5"/>
    <p:sldId id="267" r:id="rId6"/>
    <p:sldId id="268" r:id="rId7"/>
    <p:sldId id="269" r:id="rId8"/>
    <p:sldId id="270" r:id="rId9"/>
    <p:sldId id="271" r:id="rId10"/>
    <p:sldId id="272" r:id="rId11"/>
    <p:sldId id="273" r:id="rId12"/>
    <p:sldId id="281" r:id="rId13"/>
    <p:sldId id="321" r:id="rId14"/>
    <p:sldId id="282" r:id="rId15"/>
    <p:sldId id="320" r:id="rId16"/>
    <p:sldId id="283" r:id="rId17"/>
    <p:sldId id="284" r:id="rId18"/>
    <p:sldId id="285" r:id="rId19"/>
    <p:sldId id="286" r:id="rId20"/>
    <p:sldId id="287" r:id="rId21"/>
    <p:sldId id="289" r:id="rId22"/>
    <p:sldId id="288" r:id="rId23"/>
    <p:sldId id="290" r:id="rId24"/>
    <p:sldId id="322" r:id="rId25"/>
    <p:sldId id="316" r:id="rId26"/>
    <p:sldId id="311" r:id="rId27"/>
    <p:sldId id="313" r:id="rId28"/>
    <p:sldId id="314" r:id="rId29"/>
    <p:sldId id="315"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p:cViewPr varScale="1">
        <p:scale>
          <a:sx n="109" d="100"/>
          <a:sy n="109" d="100"/>
        </p:scale>
        <p:origin x="9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0A731-02F4-46A0-8569-96B752C69A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B8FE1-F5FD-4CDD-9A71-481A8302C0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矩形 5"/>
          <p:cNvSpPr/>
          <p:nvPr/>
        </p:nvSpPr>
        <p:spPr>
          <a:xfrm>
            <a:off x="0" y="1484313"/>
            <a:ext cx="3194050" cy="4364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11191875" y="1484313"/>
            <a:ext cx="1000125" cy="4364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副标题 2"/>
          <p:cNvSpPr>
            <a:spLocks noGrp="1"/>
          </p:cNvSpPr>
          <p:nvPr>
            <p:ph type="subTitle" idx="1"/>
          </p:nvPr>
        </p:nvSpPr>
        <p:spPr>
          <a:xfrm>
            <a:off x="3549208" y="3871615"/>
            <a:ext cx="7287114" cy="781876"/>
          </a:xfrm>
        </p:spPr>
        <p:txBody>
          <a:bodyPr>
            <a:normAutofit/>
          </a:bodyPr>
          <a:lstStyle>
            <a:lvl1pPr marL="0" indent="0" algn="l">
              <a:buNone/>
              <a:defRPr sz="3200">
                <a:solidFill>
                  <a:schemeClr val="accent1"/>
                </a:solidFill>
                <a:latin typeface="启功字体简体" pitchFamily="65" charset="-122"/>
                <a:ea typeface="启功字体简体" pitchFamily="65"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noProof="1"/>
          </a:p>
        </p:txBody>
      </p:sp>
      <p:sp>
        <p:nvSpPr>
          <p:cNvPr id="14" name="文本占位符 12"/>
          <p:cNvSpPr>
            <a:spLocks noGrp="1"/>
          </p:cNvSpPr>
          <p:nvPr>
            <p:ph type="body" sz="quarter" idx="11" hasCustomPrompt="1"/>
          </p:nvPr>
        </p:nvSpPr>
        <p:spPr>
          <a:xfrm>
            <a:off x="3549208" y="5438453"/>
            <a:ext cx="7287114" cy="410333"/>
          </a:xfrm>
        </p:spPr>
        <p:txBody>
          <a:bodyPr>
            <a:normAutofit/>
          </a:bodyPr>
          <a:lstStyle>
            <a:lvl1pPr marL="0" indent="0">
              <a:buNone/>
              <a:defRPr sz="2000">
                <a:solidFill>
                  <a:schemeClr val="accent1"/>
                </a:solidFill>
              </a:defRPr>
            </a:lvl1pPr>
          </a:lstStyle>
          <a:p>
            <a:pPr lvl="0"/>
            <a:r>
              <a:rPr lang="zh-CN" altLang="en-US" noProof="1"/>
              <a:t>编辑母版文本样式</a:t>
            </a:r>
            <a:endParaRPr lang="zh-CN" altLang="en-US" noProof="1"/>
          </a:p>
        </p:txBody>
      </p:sp>
      <p:sp>
        <p:nvSpPr>
          <p:cNvPr id="15" name="文本占位符 12"/>
          <p:cNvSpPr>
            <a:spLocks noGrp="1"/>
          </p:cNvSpPr>
          <p:nvPr>
            <p:ph type="body" sz="quarter" idx="12" hasCustomPrompt="1"/>
          </p:nvPr>
        </p:nvSpPr>
        <p:spPr>
          <a:xfrm>
            <a:off x="3549208" y="4908366"/>
            <a:ext cx="7287114" cy="410335"/>
          </a:xfrm>
        </p:spPr>
        <p:txBody>
          <a:bodyPr>
            <a:normAutofit/>
          </a:bodyPr>
          <a:lstStyle>
            <a:lvl1pPr marL="0" indent="0">
              <a:buNone/>
              <a:defRPr sz="2000">
                <a:solidFill>
                  <a:schemeClr val="accent1"/>
                </a:solidFill>
              </a:defRPr>
            </a:lvl1pPr>
          </a:lstStyle>
          <a:p>
            <a:pPr lvl="0"/>
            <a:r>
              <a:rPr lang="zh-CN" altLang="en-US" noProof="1"/>
              <a:t>编辑母版文本样式</a:t>
            </a:r>
            <a:endParaRPr lang="zh-CN" altLang="en-US" noProof="1"/>
          </a:p>
        </p:txBody>
      </p:sp>
      <p:sp>
        <p:nvSpPr>
          <p:cNvPr id="13" name="文本占位符 12"/>
          <p:cNvSpPr>
            <a:spLocks noGrp="1"/>
          </p:cNvSpPr>
          <p:nvPr>
            <p:ph type="body" sz="quarter" idx="13" hasCustomPrompt="1"/>
          </p:nvPr>
        </p:nvSpPr>
        <p:spPr>
          <a:xfrm>
            <a:off x="3549208" y="1484311"/>
            <a:ext cx="7287114" cy="2386807"/>
          </a:xfrm>
        </p:spPr>
        <p:txBody>
          <a:bodyPr>
            <a:noAutofit/>
          </a:bodyPr>
          <a:lstStyle>
            <a:lvl1pPr marL="0" indent="0">
              <a:lnSpc>
                <a:spcPct val="100000"/>
              </a:lnSpc>
              <a:spcBef>
                <a:spcPts val="0"/>
              </a:spcBef>
              <a:buNone/>
              <a:defRPr sz="8000">
                <a:solidFill>
                  <a:schemeClr val="accent1"/>
                </a:solidFill>
                <a:latin typeface="启功字体简体" pitchFamily="65" charset="-122"/>
                <a:ea typeface="启功字体简体" pitchFamily="65" charset="-122"/>
              </a:defRPr>
            </a:lvl1pPr>
          </a:lstStyle>
          <a:p>
            <a:pPr lvl="0"/>
            <a:r>
              <a:rPr lang="zh-CN" altLang="en-US" noProof="1"/>
              <a:t>编辑母版文本样式</a:t>
            </a:r>
            <a:endParaRPr lang="zh-CN" altLang="en-US" noProof="1"/>
          </a:p>
          <a:p>
            <a:pPr lvl="1"/>
            <a:r>
              <a:rPr lang="zh-CN" altLang="en-US" noProof="1"/>
              <a:t>第二级</a:t>
            </a:r>
            <a:endParaRPr lang="zh-CN" altLang="en-US" noProof="1"/>
          </a:p>
        </p:txBody>
      </p:sp>
      <p:sp>
        <p:nvSpPr>
          <p:cNvPr id="8" name="日期占位符 1"/>
          <p:cNvSpPr>
            <a:spLocks noGrp="1"/>
          </p:cNvSpPr>
          <p:nvPr>
            <p:ph type="dt" sz="half" idx="14"/>
          </p:nvPr>
        </p:nvSpPr>
        <p:spPr/>
        <p:txBody>
          <a:bodyPr/>
          <a:lstStyle>
            <a:lvl1pPr>
              <a:defRPr/>
            </a:lvl1pPr>
          </a:lstStyle>
          <a:p>
            <a:pPr>
              <a:defRPr/>
            </a:pPr>
            <a:endParaRPr lang="zh-CN" altLang="en-US"/>
          </a:p>
        </p:txBody>
      </p:sp>
      <p:sp>
        <p:nvSpPr>
          <p:cNvPr id="9" name="页脚占位符 3"/>
          <p:cNvSpPr>
            <a:spLocks noGrp="1"/>
          </p:cNvSpPr>
          <p:nvPr>
            <p:ph type="ftr" sz="quarter" idx="15"/>
          </p:nvPr>
        </p:nvSpPr>
        <p:spPr/>
        <p:txBody>
          <a:bodyPr/>
          <a:lstStyle>
            <a:lvl1pPr>
              <a:defRPr/>
            </a:lvl1pPr>
          </a:lstStyle>
          <a:p>
            <a:pPr>
              <a:defRPr/>
            </a:pPr>
            <a:endParaRPr lang="zh-CN" altLang="en-US"/>
          </a:p>
        </p:txBody>
      </p:sp>
      <p:sp>
        <p:nvSpPr>
          <p:cNvPr id="10" name="灯片编号占位符 4"/>
          <p:cNvSpPr>
            <a:spLocks noGrp="1"/>
          </p:cNvSpPr>
          <p:nvPr>
            <p:ph type="sldNum" sz="quarter" idx="16"/>
          </p:nvPr>
        </p:nvSpPr>
        <p:spPr/>
        <p:txBody>
          <a:bodyPr/>
          <a:lstStyle>
            <a:lvl1pPr>
              <a:defRPr/>
            </a:lvl1pPr>
          </a:lstStyle>
          <a:p>
            <a:pPr>
              <a:defRPr/>
            </a:pPr>
            <a:fld id="{B2D30F0D-FDA4-4914-8316-B3C3AB7C9405}"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段2图式_3">
    <p:spTree>
      <p:nvGrpSpPr>
        <p:cNvPr id="1" name=""/>
        <p:cNvGrpSpPr/>
        <p:nvPr/>
      </p:nvGrpSpPr>
      <p:grpSpPr>
        <a:xfrm>
          <a:off x="0" y="0"/>
          <a:ext cx="0" cy="0"/>
          <a:chOff x="0" y="0"/>
          <a:chExt cx="0" cy="0"/>
        </a:xfrm>
      </p:grpSpPr>
      <p:sp>
        <p:nvSpPr>
          <p:cNvPr id="5" name="矩形 4"/>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 name="图片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cxnSp>
        <p:nvCxnSpPr>
          <p:cNvPr id="9" name="直接箭头连接符 17"/>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图片占位符 23"/>
          <p:cNvSpPr>
            <a:spLocks noGrp="1"/>
          </p:cNvSpPr>
          <p:nvPr>
            <p:ph type="pic" sz="quarter" idx="14"/>
          </p:nvPr>
        </p:nvSpPr>
        <p:spPr>
          <a:xfrm>
            <a:off x="5861229" y="1296300"/>
            <a:ext cx="5435600" cy="2278411"/>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rtlCol="0">
            <a:noAutofit/>
          </a:bodyPr>
          <a:lstStyle/>
          <a:p>
            <a:pPr lvl="0"/>
            <a:endParaRPr lang="zh-CN" altLang="en-US" noProof="0" dirty="0"/>
          </a:p>
        </p:txBody>
      </p:sp>
      <p:sp>
        <p:nvSpPr>
          <p:cNvPr id="22" name="图片占位符 23"/>
          <p:cNvSpPr>
            <a:spLocks noGrp="1"/>
          </p:cNvSpPr>
          <p:nvPr>
            <p:ph type="pic" sz="quarter" idx="15"/>
          </p:nvPr>
        </p:nvSpPr>
        <p:spPr>
          <a:xfrm>
            <a:off x="5854879" y="3681116"/>
            <a:ext cx="5441950" cy="2278411"/>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rtlCol="0">
            <a:noAutofit/>
          </a:bodyPr>
          <a:lstStyle/>
          <a:p>
            <a:pPr lvl="0"/>
            <a:endParaRPr lang="zh-CN" altLang="en-US" noProof="0" dirty="0"/>
          </a:p>
        </p:txBody>
      </p:sp>
      <p:sp>
        <p:nvSpPr>
          <p:cNvPr id="16"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10" name="日期占位符 2"/>
          <p:cNvSpPr>
            <a:spLocks noGrp="1"/>
          </p:cNvSpPr>
          <p:nvPr>
            <p:ph type="dt" sz="half" idx="16"/>
          </p:nvPr>
        </p:nvSpPr>
        <p:spPr/>
        <p:txBody>
          <a:bodyPr/>
          <a:lstStyle>
            <a:lvl1pPr>
              <a:defRPr/>
            </a:lvl1pPr>
          </a:lstStyle>
          <a:p>
            <a:pPr>
              <a:defRPr/>
            </a:pPr>
            <a:endParaRPr lang="zh-CN" altLang="en-US"/>
          </a:p>
        </p:txBody>
      </p:sp>
      <p:sp>
        <p:nvSpPr>
          <p:cNvPr id="11" name="页脚占位符 3"/>
          <p:cNvSpPr>
            <a:spLocks noGrp="1"/>
          </p:cNvSpPr>
          <p:nvPr>
            <p:ph type="ftr" sz="quarter" idx="17"/>
          </p:nvPr>
        </p:nvSpPr>
        <p:spPr/>
        <p:txBody>
          <a:bodyPr/>
          <a:lstStyle>
            <a:lvl1pPr>
              <a:defRPr/>
            </a:lvl1pPr>
          </a:lstStyle>
          <a:p>
            <a:pPr>
              <a:defRPr/>
            </a:pPr>
            <a:endParaRPr lang="zh-CN" altLang="en-US"/>
          </a:p>
        </p:txBody>
      </p:sp>
      <p:sp>
        <p:nvSpPr>
          <p:cNvPr id="12" name="灯片编号占位符 4"/>
          <p:cNvSpPr>
            <a:spLocks noGrp="1"/>
          </p:cNvSpPr>
          <p:nvPr>
            <p:ph type="sldNum" sz="quarter" idx="18"/>
          </p:nvPr>
        </p:nvSpPr>
        <p:spPr/>
        <p:txBody>
          <a:bodyPr/>
          <a:lstStyle>
            <a:lvl1pPr>
              <a:defRPr/>
            </a:lvl1pPr>
          </a:lstStyle>
          <a:p>
            <a:pPr>
              <a:defRPr/>
            </a:pPr>
            <a:fld id="{0EADFF66-E0D3-4E62-B904-50E47E9E289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多段3图式">
    <p:spTree>
      <p:nvGrpSpPr>
        <p:cNvPr id="1" name=""/>
        <p:cNvGrpSpPr/>
        <p:nvPr/>
      </p:nvGrpSpPr>
      <p:grpSpPr>
        <a:xfrm>
          <a:off x="0" y="0"/>
          <a:ext cx="0" cy="0"/>
          <a:chOff x="0" y="0"/>
          <a:chExt cx="0" cy="0"/>
        </a:xfrm>
      </p:grpSpPr>
      <p:sp>
        <p:nvSpPr>
          <p:cNvPr id="14" name="矩形 13"/>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16"/>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18" name="矩形 17"/>
          <p:cNvSpPr/>
          <p:nvPr/>
        </p:nvSpPr>
        <p:spPr>
          <a:xfrm>
            <a:off x="9072563" y="3471863"/>
            <a:ext cx="2449512" cy="107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 name="图片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接箭头连接符 2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38" name="图片占位符 37"/>
          <p:cNvSpPr>
            <a:spLocks noGrp="1"/>
          </p:cNvSpPr>
          <p:nvPr>
            <p:ph type="pic" sz="quarter" idx="23"/>
          </p:nvPr>
        </p:nvSpPr>
        <p:spPr>
          <a:xfrm>
            <a:off x="6198570" y="1396495"/>
            <a:ext cx="2617522" cy="3460607"/>
          </a:xfrm>
          <a:custGeom>
            <a:avLst/>
            <a:gdLst>
              <a:gd name="connsiteX0" fmla="*/ 0 w 2617522"/>
              <a:gd name="connsiteY0" fmla="*/ 0 h 3460607"/>
              <a:gd name="connsiteX1" fmla="*/ 2617522 w 2617522"/>
              <a:gd name="connsiteY1" fmla="*/ 0 h 3460607"/>
              <a:gd name="connsiteX2" fmla="*/ 2617522 w 2617522"/>
              <a:gd name="connsiteY2" fmla="*/ 3460607 h 3460607"/>
              <a:gd name="connsiteX3" fmla="*/ 0 w 2617522"/>
              <a:gd name="connsiteY3" fmla="*/ 3460607 h 3460607"/>
            </a:gdLst>
            <a:ahLst/>
            <a:cxnLst>
              <a:cxn ang="0">
                <a:pos x="connsiteX0" y="connsiteY0"/>
              </a:cxn>
              <a:cxn ang="0">
                <a:pos x="connsiteX1" y="connsiteY1"/>
              </a:cxn>
              <a:cxn ang="0">
                <a:pos x="connsiteX2" y="connsiteY2"/>
              </a:cxn>
              <a:cxn ang="0">
                <a:pos x="connsiteX3" y="connsiteY3"/>
              </a:cxn>
            </a:cxnLst>
            <a:rect l="l" t="t" r="r" b="b"/>
            <a:pathLst>
              <a:path w="2617522" h="3460607">
                <a:moveTo>
                  <a:pt x="0" y="0"/>
                </a:moveTo>
                <a:lnTo>
                  <a:pt x="2617522" y="0"/>
                </a:lnTo>
                <a:lnTo>
                  <a:pt x="2617522" y="3460607"/>
                </a:lnTo>
                <a:lnTo>
                  <a:pt x="0" y="3460607"/>
                </a:lnTo>
                <a:close/>
              </a:path>
            </a:pathLst>
          </a:custGeom>
        </p:spPr>
        <p:txBody>
          <a:bodyPr rtlCol="0">
            <a:noAutofit/>
          </a:bodyPr>
          <a:lstStyle/>
          <a:p>
            <a:pPr lvl="0"/>
            <a:endParaRPr lang="zh-CN" altLang="en-US" noProof="0"/>
          </a:p>
        </p:txBody>
      </p:sp>
      <p:sp>
        <p:nvSpPr>
          <p:cNvPr id="15"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664422" y="4957988"/>
            <a:ext cx="2617200" cy="361950"/>
          </a:xfrm>
        </p:spPr>
        <p:txBody>
          <a:bodyPr>
            <a:noAutofit/>
          </a:bodyPr>
          <a:lstStyle>
            <a:lvl1pPr marL="0" indent="0" algn="l" defTabSz="914400" rtl="0" eaLnBrk="1" latinLnBrk="0" hangingPunct="1">
              <a:lnSpc>
                <a:spcPct val="130000"/>
              </a:lnSpc>
              <a:buFontTx/>
              <a:buNone/>
              <a:defRPr lang="zh-CN" altLang="en-US" sz="2000" kern="1200" spc="300" dirty="0">
                <a:solidFill>
                  <a:schemeClr val="accent1"/>
                </a:solidFill>
                <a:latin typeface="+mj-ea"/>
                <a:ea typeface="+mj-ea"/>
                <a:cs typeface="+mn-cs"/>
              </a:defRPr>
            </a:lvl1pPr>
          </a:lstStyle>
          <a:p>
            <a:pPr lvl="0"/>
            <a:r>
              <a:rPr lang="zh-CN" altLang="en-US" noProof="1"/>
              <a:t>单击此处编辑母版文本样式</a:t>
            </a:r>
            <a:endParaRPr lang="zh-CN" altLang="en-US" noProof="1"/>
          </a:p>
        </p:txBody>
      </p:sp>
      <p:sp>
        <p:nvSpPr>
          <p:cNvPr id="28" name="文本占位符 6"/>
          <p:cNvSpPr>
            <a:spLocks noGrp="1"/>
          </p:cNvSpPr>
          <p:nvPr>
            <p:ph type="body" sz="quarter" idx="14"/>
          </p:nvPr>
        </p:nvSpPr>
        <p:spPr>
          <a:xfrm>
            <a:off x="664422" y="5410461"/>
            <a:ext cx="2617200" cy="723633"/>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lvl="0"/>
            <a:r>
              <a:rPr lang="zh-CN" altLang="en-US" noProof="1"/>
              <a:t>单击此处编辑母版文本样式</a:t>
            </a:r>
            <a:endParaRPr lang="zh-CN" altLang="en-US" noProof="1"/>
          </a:p>
        </p:txBody>
      </p:sp>
      <p:sp>
        <p:nvSpPr>
          <p:cNvPr id="29" name="文本占位符 6"/>
          <p:cNvSpPr>
            <a:spLocks noGrp="1"/>
          </p:cNvSpPr>
          <p:nvPr>
            <p:ph type="body" sz="quarter" idx="15"/>
          </p:nvPr>
        </p:nvSpPr>
        <p:spPr>
          <a:xfrm>
            <a:off x="3431496" y="4957988"/>
            <a:ext cx="2617200" cy="361950"/>
          </a:xfrm>
        </p:spPr>
        <p:txBody>
          <a:bodyPr>
            <a:noAutofit/>
          </a:bodyPr>
          <a:lstStyle>
            <a:lvl1pPr marL="0" indent="0" algn="l" defTabSz="914400" rtl="0" eaLnBrk="1" latinLnBrk="0" hangingPunct="1">
              <a:lnSpc>
                <a:spcPct val="130000"/>
              </a:lnSpc>
              <a:buFontTx/>
              <a:buNone/>
              <a:defRPr lang="zh-CN" altLang="en-US" sz="2000" kern="1200" spc="300" dirty="0">
                <a:solidFill>
                  <a:schemeClr val="accent1"/>
                </a:solidFill>
                <a:latin typeface="+mj-ea"/>
                <a:ea typeface="+mj-ea"/>
                <a:cs typeface="+mn-cs"/>
              </a:defRPr>
            </a:lvl1pPr>
          </a:lstStyle>
          <a:p>
            <a:pPr lvl="0"/>
            <a:r>
              <a:rPr lang="zh-CN" altLang="en-US" noProof="1"/>
              <a:t>单击此处编辑母版文本样式</a:t>
            </a:r>
            <a:endParaRPr lang="zh-CN" altLang="en-US" noProof="1"/>
          </a:p>
        </p:txBody>
      </p:sp>
      <p:sp>
        <p:nvSpPr>
          <p:cNvPr id="30" name="文本占位符 6"/>
          <p:cNvSpPr>
            <a:spLocks noGrp="1"/>
          </p:cNvSpPr>
          <p:nvPr>
            <p:ph type="body" sz="quarter" idx="16"/>
          </p:nvPr>
        </p:nvSpPr>
        <p:spPr>
          <a:xfrm>
            <a:off x="3431496" y="5410461"/>
            <a:ext cx="2617200" cy="723633"/>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lvl="0"/>
            <a:r>
              <a:rPr lang="zh-CN" altLang="en-US" noProof="1"/>
              <a:t>单击此处编辑母版文本样式</a:t>
            </a:r>
            <a:endParaRPr lang="zh-CN" altLang="en-US" noProof="1"/>
          </a:p>
        </p:txBody>
      </p:sp>
      <p:sp>
        <p:nvSpPr>
          <p:cNvPr id="31" name="文本占位符 6"/>
          <p:cNvSpPr>
            <a:spLocks noGrp="1"/>
          </p:cNvSpPr>
          <p:nvPr>
            <p:ph type="body" sz="quarter" idx="17"/>
          </p:nvPr>
        </p:nvSpPr>
        <p:spPr>
          <a:xfrm>
            <a:off x="6198570" y="4957988"/>
            <a:ext cx="2617200" cy="361950"/>
          </a:xfrm>
        </p:spPr>
        <p:txBody>
          <a:bodyPr>
            <a:noAutofit/>
          </a:bodyPr>
          <a:lstStyle>
            <a:lvl1pPr marL="0" indent="0" algn="l" defTabSz="914400" rtl="0" eaLnBrk="1" latinLnBrk="0" hangingPunct="1">
              <a:lnSpc>
                <a:spcPct val="130000"/>
              </a:lnSpc>
              <a:buFontTx/>
              <a:buNone/>
              <a:defRPr lang="zh-CN" altLang="en-US" sz="2000" kern="1200" spc="300" dirty="0">
                <a:solidFill>
                  <a:schemeClr val="accent1"/>
                </a:solidFill>
                <a:latin typeface="+mj-ea"/>
                <a:ea typeface="+mj-ea"/>
                <a:cs typeface="+mn-cs"/>
              </a:defRPr>
            </a:lvl1pPr>
          </a:lstStyle>
          <a:p>
            <a:pPr lvl="0"/>
            <a:r>
              <a:rPr lang="zh-CN" altLang="en-US" noProof="1"/>
              <a:t>单击此处编辑母版文本样式</a:t>
            </a:r>
            <a:endParaRPr lang="zh-CN" altLang="en-US" noProof="1"/>
          </a:p>
        </p:txBody>
      </p:sp>
      <p:sp>
        <p:nvSpPr>
          <p:cNvPr id="32" name="文本占位符 6"/>
          <p:cNvSpPr>
            <a:spLocks noGrp="1"/>
          </p:cNvSpPr>
          <p:nvPr>
            <p:ph type="body" sz="quarter" idx="18"/>
          </p:nvPr>
        </p:nvSpPr>
        <p:spPr>
          <a:xfrm>
            <a:off x="6198570" y="5410461"/>
            <a:ext cx="2617200" cy="723633"/>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lvl="0"/>
            <a:r>
              <a:rPr lang="zh-CN" altLang="en-US" noProof="1"/>
              <a:t>单击此处编辑母版文本样式</a:t>
            </a:r>
            <a:endParaRPr lang="zh-CN" altLang="en-US" noProof="1"/>
          </a:p>
        </p:txBody>
      </p:sp>
      <p:sp>
        <p:nvSpPr>
          <p:cNvPr id="33" name="文本占位符 6"/>
          <p:cNvSpPr>
            <a:spLocks noGrp="1"/>
          </p:cNvSpPr>
          <p:nvPr>
            <p:ph type="body" sz="quarter" idx="19"/>
          </p:nvPr>
        </p:nvSpPr>
        <p:spPr>
          <a:xfrm>
            <a:off x="9093889" y="2405063"/>
            <a:ext cx="2425011" cy="1052063"/>
          </a:xfrm>
        </p:spPr>
        <p:txBody>
          <a:bodyPr>
            <a:noAutofit/>
          </a:bodyPr>
          <a:lstStyle>
            <a:lvl1pPr marL="0" indent="0" algn="ctr" defTabSz="914400" rtl="0" eaLnBrk="1" latinLnBrk="0" hangingPunct="1">
              <a:lnSpc>
                <a:spcPct val="100000"/>
              </a:lnSpc>
              <a:spcBef>
                <a:spcPts val="0"/>
              </a:spcBef>
              <a:buFontTx/>
              <a:buNone/>
              <a:defRPr lang="zh-CN" altLang="en-US" sz="3600" kern="1200" spc="300" dirty="0">
                <a:solidFill>
                  <a:schemeClr val="accent1"/>
                </a:solidFill>
                <a:latin typeface="+mj-ea"/>
                <a:ea typeface="+mj-ea"/>
                <a:cs typeface="+mn-cs"/>
              </a:defRPr>
            </a:lvl1pPr>
          </a:lstStyle>
          <a:p>
            <a:pPr lvl="0"/>
            <a:r>
              <a:rPr lang="zh-CN" altLang="en-US" noProof="1"/>
              <a:t>单击此处编辑母版文本样式</a:t>
            </a:r>
            <a:endParaRPr lang="zh-CN" altLang="en-US" noProof="1"/>
          </a:p>
          <a:p>
            <a:pPr lvl="1"/>
            <a:r>
              <a:rPr lang="zh-CN" altLang="en-US" noProof="1"/>
              <a:t>二级</a:t>
            </a:r>
            <a:endParaRPr lang="zh-CN" altLang="en-US" noProof="1"/>
          </a:p>
        </p:txBody>
      </p:sp>
      <p:sp>
        <p:nvSpPr>
          <p:cNvPr id="34" name="文本占位符 6"/>
          <p:cNvSpPr>
            <a:spLocks noGrp="1"/>
          </p:cNvSpPr>
          <p:nvPr>
            <p:ph type="body" sz="quarter" idx="20"/>
          </p:nvPr>
        </p:nvSpPr>
        <p:spPr>
          <a:xfrm>
            <a:off x="9093888" y="3660523"/>
            <a:ext cx="2425012" cy="1234025"/>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lvl="0"/>
            <a:r>
              <a:rPr lang="zh-CN" altLang="en-US" noProof="1"/>
              <a:t>单击此处编辑母版文本样式</a:t>
            </a:r>
            <a:endParaRPr lang="zh-CN" altLang="en-US" noProof="1"/>
          </a:p>
          <a:p>
            <a:pPr lvl="1"/>
            <a:r>
              <a:rPr lang="zh-CN" altLang="en-US" noProof="1"/>
              <a:t>二级</a:t>
            </a:r>
            <a:endParaRPr lang="zh-CN" altLang="en-US" noProof="1"/>
          </a:p>
        </p:txBody>
      </p:sp>
      <p:sp>
        <p:nvSpPr>
          <p:cNvPr id="36" name="图片占位符 35"/>
          <p:cNvSpPr>
            <a:spLocks noGrp="1"/>
          </p:cNvSpPr>
          <p:nvPr>
            <p:ph type="pic" sz="quarter" idx="21"/>
          </p:nvPr>
        </p:nvSpPr>
        <p:spPr>
          <a:xfrm>
            <a:off x="664422" y="1396495"/>
            <a:ext cx="2617522" cy="3460607"/>
          </a:xfrm>
          <a:custGeom>
            <a:avLst/>
            <a:gdLst>
              <a:gd name="connsiteX0" fmla="*/ 0 w 2617522"/>
              <a:gd name="connsiteY0" fmla="*/ 0 h 3460607"/>
              <a:gd name="connsiteX1" fmla="*/ 2617522 w 2617522"/>
              <a:gd name="connsiteY1" fmla="*/ 0 h 3460607"/>
              <a:gd name="connsiteX2" fmla="*/ 2617522 w 2617522"/>
              <a:gd name="connsiteY2" fmla="*/ 3460607 h 3460607"/>
              <a:gd name="connsiteX3" fmla="*/ 0 w 2617522"/>
              <a:gd name="connsiteY3" fmla="*/ 3460607 h 3460607"/>
            </a:gdLst>
            <a:ahLst/>
            <a:cxnLst>
              <a:cxn ang="0">
                <a:pos x="connsiteX0" y="connsiteY0"/>
              </a:cxn>
              <a:cxn ang="0">
                <a:pos x="connsiteX1" y="connsiteY1"/>
              </a:cxn>
              <a:cxn ang="0">
                <a:pos x="connsiteX2" y="connsiteY2"/>
              </a:cxn>
              <a:cxn ang="0">
                <a:pos x="connsiteX3" y="connsiteY3"/>
              </a:cxn>
            </a:cxnLst>
            <a:rect l="l" t="t" r="r" b="b"/>
            <a:pathLst>
              <a:path w="2617522" h="3460607">
                <a:moveTo>
                  <a:pt x="0" y="0"/>
                </a:moveTo>
                <a:lnTo>
                  <a:pt x="2617522" y="0"/>
                </a:lnTo>
                <a:lnTo>
                  <a:pt x="2617522" y="3460607"/>
                </a:lnTo>
                <a:lnTo>
                  <a:pt x="0" y="3460607"/>
                </a:lnTo>
                <a:close/>
              </a:path>
            </a:pathLst>
          </a:custGeom>
        </p:spPr>
        <p:txBody>
          <a:bodyPr rtlCol="0">
            <a:noAutofit/>
          </a:bodyPr>
          <a:lstStyle/>
          <a:p>
            <a:pPr lvl="0"/>
            <a:endParaRPr lang="zh-CN" altLang="en-US" noProof="0" dirty="0"/>
          </a:p>
        </p:txBody>
      </p:sp>
      <p:sp>
        <p:nvSpPr>
          <p:cNvPr id="37" name="图片占位符 36"/>
          <p:cNvSpPr>
            <a:spLocks noGrp="1"/>
          </p:cNvSpPr>
          <p:nvPr>
            <p:ph type="pic" sz="quarter" idx="22"/>
          </p:nvPr>
        </p:nvSpPr>
        <p:spPr>
          <a:xfrm>
            <a:off x="3431496" y="1396495"/>
            <a:ext cx="2617522" cy="3460607"/>
          </a:xfrm>
          <a:custGeom>
            <a:avLst/>
            <a:gdLst>
              <a:gd name="connsiteX0" fmla="*/ 0 w 2617522"/>
              <a:gd name="connsiteY0" fmla="*/ 0 h 3460607"/>
              <a:gd name="connsiteX1" fmla="*/ 2617522 w 2617522"/>
              <a:gd name="connsiteY1" fmla="*/ 0 h 3460607"/>
              <a:gd name="connsiteX2" fmla="*/ 2617522 w 2617522"/>
              <a:gd name="connsiteY2" fmla="*/ 3460607 h 3460607"/>
              <a:gd name="connsiteX3" fmla="*/ 0 w 2617522"/>
              <a:gd name="connsiteY3" fmla="*/ 3460607 h 3460607"/>
            </a:gdLst>
            <a:ahLst/>
            <a:cxnLst>
              <a:cxn ang="0">
                <a:pos x="connsiteX0" y="connsiteY0"/>
              </a:cxn>
              <a:cxn ang="0">
                <a:pos x="connsiteX1" y="connsiteY1"/>
              </a:cxn>
              <a:cxn ang="0">
                <a:pos x="connsiteX2" y="connsiteY2"/>
              </a:cxn>
              <a:cxn ang="0">
                <a:pos x="connsiteX3" y="connsiteY3"/>
              </a:cxn>
            </a:cxnLst>
            <a:rect l="l" t="t" r="r" b="b"/>
            <a:pathLst>
              <a:path w="2617522" h="3460607">
                <a:moveTo>
                  <a:pt x="0" y="0"/>
                </a:moveTo>
                <a:lnTo>
                  <a:pt x="2617522" y="0"/>
                </a:lnTo>
                <a:lnTo>
                  <a:pt x="2617522" y="3460607"/>
                </a:lnTo>
                <a:lnTo>
                  <a:pt x="0" y="3460607"/>
                </a:lnTo>
                <a:close/>
              </a:path>
            </a:pathLst>
          </a:custGeom>
        </p:spPr>
        <p:txBody>
          <a:bodyPr rtlCol="0">
            <a:noAutofit/>
          </a:bodyPr>
          <a:lstStyle/>
          <a:p>
            <a:pPr lvl="0"/>
            <a:endParaRPr lang="zh-CN" altLang="en-US" noProof="0"/>
          </a:p>
        </p:txBody>
      </p:sp>
      <p:sp>
        <p:nvSpPr>
          <p:cNvPr id="21" name="日期占位符 3"/>
          <p:cNvSpPr>
            <a:spLocks noGrp="1"/>
          </p:cNvSpPr>
          <p:nvPr>
            <p:ph type="dt" sz="half" idx="24"/>
          </p:nvPr>
        </p:nvSpPr>
        <p:spPr/>
        <p:txBody>
          <a:bodyPr/>
          <a:lstStyle>
            <a:lvl1pPr>
              <a:defRPr/>
            </a:lvl1pPr>
          </a:lstStyle>
          <a:p>
            <a:pPr>
              <a:defRPr/>
            </a:pPr>
            <a:endParaRPr lang="zh-CN" altLang="en-US"/>
          </a:p>
        </p:txBody>
      </p:sp>
      <p:sp>
        <p:nvSpPr>
          <p:cNvPr id="22" name="页脚占位符 4"/>
          <p:cNvSpPr>
            <a:spLocks noGrp="1"/>
          </p:cNvSpPr>
          <p:nvPr>
            <p:ph type="ftr" sz="quarter" idx="25"/>
          </p:nvPr>
        </p:nvSpPr>
        <p:spPr/>
        <p:txBody>
          <a:bodyPr/>
          <a:lstStyle>
            <a:lvl1pPr>
              <a:defRPr/>
            </a:lvl1pPr>
          </a:lstStyle>
          <a:p>
            <a:pPr>
              <a:defRPr/>
            </a:pPr>
            <a:endParaRPr lang="zh-CN" altLang="en-US"/>
          </a:p>
        </p:txBody>
      </p:sp>
      <p:sp>
        <p:nvSpPr>
          <p:cNvPr id="23" name="灯片编号占位符 5"/>
          <p:cNvSpPr>
            <a:spLocks noGrp="1"/>
          </p:cNvSpPr>
          <p:nvPr>
            <p:ph type="sldNum" sz="quarter" idx="26"/>
          </p:nvPr>
        </p:nvSpPr>
        <p:spPr/>
        <p:txBody>
          <a:bodyPr/>
          <a:lstStyle>
            <a:lvl1pPr>
              <a:defRPr/>
            </a:lvl1pPr>
          </a:lstStyle>
          <a:p>
            <a:pPr>
              <a:defRPr/>
            </a:pPr>
            <a:fld id="{48DF7013-F905-4D26-9DC0-E618203CD3A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段1图式">
    <p:spTree>
      <p:nvGrpSpPr>
        <p:cNvPr id="1" name=""/>
        <p:cNvGrpSpPr/>
        <p:nvPr/>
      </p:nvGrpSpPr>
      <p:grpSpPr>
        <a:xfrm>
          <a:off x="0" y="0"/>
          <a:ext cx="0" cy="0"/>
          <a:chOff x="0" y="0"/>
          <a:chExt cx="0" cy="0"/>
        </a:xfrm>
      </p:grpSpPr>
      <p:sp>
        <p:nvSpPr>
          <p:cNvPr id="4" name="矩形 3"/>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6"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7" name="图片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9" name="矩形: 圆角 11"/>
          <p:cNvSpPr/>
          <p:nvPr/>
        </p:nvSpPr>
        <p:spPr>
          <a:xfrm>
            <a:off x="3759200" y="1857375"/>
            <a:ext cx="7329488" cy="1152525"/>
          </a:xfrm>
          <a:prstGeom prst="roundRect">
            <a:avLst>
              <a:gd name="adj" fmla="val 53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圆角 19"/>
          <p:cNvSpPr/>
          <p:nvPr/>
        </p:nvSpPr>
        <p:spPr>
          <a:xfrm>
            <a:off x="3759200" y="3106738"/>
            <a:ext cx="7329488" cy="1152525"/>
          </a:xfrm>
          <a:prstGeom prst="roundRect">
            <a:avLst>
              <a:gd name="adj" fmla="val 53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圆角 20"/>
          <p:cNvSpPr/>
          <p:nvPr/>
        </p:nvSpPr>
        <p:spPr>
          <a:xfrm>
            <a:off x="3759200" y="4356100"/>
            <a:ext cx="7329488" cy="1152525"/>
          </a:xfrm>
          <a:prstGeom prst="roundRect">
            <a:avLst>
              <a:gd name="adj" fmla="val 53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17" name="图片占位符 16"/>
          <p:cNvSpPr>
            <a:spLocks noGrp="1"/>
          </p:cNvSpPr>
          <p:nvPr>
            <p:ph type="pic" sz="quarter" idx="13"/>
          </p:nvPr>
        </p:nvSpPr>
        <p:spPr>
          <a:xfrm>
            <a:off x="1103085" y="1714046"/>
            <a:ext cx="3893458" cy="3893458"/>
          </a:xfrm>
          <a:custGeom>
            <a:avLst/>
            <a:gdLst>
              <a:gd name="connsiteX0" fmla="*/ 1946729 w 3893458"/>
              <a:gd name="connsiteY0" fmla="*/ 0 h 3893458"/>
              <a:gd name="connsiteX1" fmla="*/ 3893458 w 3893458"/>
              <a:gd name="connsiteY1" fmla="*/ 1946729 h 3893458"/>
              <a:gd name="connsiteX2" fmla="*/ 1946729 w 3893458"/>
              <a:gd name="connsiteY2" fmla="*/ 3893458 h 3893458"/>
              <a:gd name="connsiteX3" fmla="*/ 0 w 3893458"/>
              <a:gd name="connsiteY3" fmla="*/ 1946729 h 3893458"/>
              <a:gd name="connsiteX4" fmla="*/ 1946729 w 3893458"/>
              <a:gd name="connsiteY4" fmla="*/ 0 h 389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458" h="3893458">
                <a:moveTo>
                  <a:pt x="1946729" y="0"/>
                </a:moveTo>
                <a:cubicBezTo>
                  <a:pt x="3021878" y="0"/>
                  <a:pt x="3893458" y="871580"/>
                  <a:pt x="3893458" y="1946729"/>
                </a:cubicBezTo>
                <a:cubicBezTo>
                  <a:pt x="3893458" y="3021878"/>
                  <a:pt x="3021878" y="3893458"/>
                  <a:pt x="1946729" y="3893458"/>
                </a:cubicBezTo>
                <a:cubicBezTo>
                  <a:pt x="871580" y="3893458"/>
                  <a:pt x="0" y="3021878"/>
                  <a:pt x="0" y="1946729"/>
                </a:cubicBezTo>
                <a:cubicBezTo>
                  <a:pt x="0" y="871580"/>
                  <a:pt x="871580" y="0"/>
                  <a:pt x="1946729" y="0"/>
                </a:cubicBezTo>
                <a:close/>
              </a:path>
            </a:pathLst>
          </a:custGeom>
          <a:ln w="76200">
            <a:solidFill>
              <a:schemeClr val="accent1"/>
            </a:solidFill>
          </a:ln>
        </p:spPr>
        <p:txBody>
          <a:bodyPr rtlCol="0">
            <a:noAutofit/>
          </a:bodyPr>
          <a:lstStyle/>
          <a:p>
            <a:pPr lvl="0"/>
            <a:endParaRPr lang="zh-CN" altLang="en-US" noProof="0"/>
          </a:p>
        </p:txBody>
      </p:sp>
      <p:sp>
        <p:nvSpPr>
          <p:cNvPr id="12" name="日期占位符 3"/>
          <p:cNvSpPr>
            <a:spLocks noGrp="1"/>
          </p:cNvSpPr>
          <p:nvPr>
            <p:ph type="dt" sz="half" idx="14"/>
          </p:nvPr>
        </p:nvSpPr>
        <p:spPr/>
        <p:txBody>
          <a:bodyPr/>
          <a:lstStyle>
            <a:lvl1pPr>
              <a:defRPr/>
            </a:lvl1pPr>
          </a:lstStyle>
          <a:p>
            <a:pPr>
              <a:defRPr/>
            </a:pPr>
            <a:endParaRPr lang="zh-CN" altLang="en-US"/>
          </a:p>
        </p:txBody>
      </p:sp>
      <p:sp>
        <p:nvSpPr>
          <p:cNvPr id="13" name="页脚占位符 4"/>
          <p:cNvSpPr>
            <a:spLocks noGrp="1"/>
          </p:cNvSpPr>
          <p:nvPr>
            <p:ph type="ftr" sz="quarter" idx="15"/>
          </p:nvPr>
        </p:nvSpPr>
        <p:spPr/>
        <p:txBody>
          <a:bodyPr/>
          <a:lstStyle>
            <a:lvl1pPr>
              <a:defRPr/>
            </a:lvl1pPr>
          </a:lstStyle>
          <a:p>
            <a:pPr>
              <a:defRPr/>
            </a:pPr>
            <a:endParaRPr lang="zh-CN" altLang="en-US"/>
          </a:p>
        </p:txBody>
      </p:sp>
      <p:sp>
        <p:nvSpPr>
          <p:cNvPr id="14" name="灯片编号占位符 5"/>
          <p:cNvSpPr>
            <a:spLocks noGrp="1"/>
          </p:cNvSpPr>
          <p:nvPr>
            <p:ph type="sldNum" sz="quarter" idx="16"/>
          </p:nvPr>
        </p:nvSpPr>
        <p:spPr/>
        <p:txBody>
          <a:bodyPr/>
          <a:lstStyle>
            <a:lvl1pPr>
              <a:defRPr/>
            </a:lvl1pPr>
          </a:lstStyle>
          <a:p>
            <a:pPr>
              <a:defRPr/>
            </a:pPr>
            <a:fld id="{BDEE2538-76BE-4837-B18A-E83904DF48CB}"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段4图式">
    <p:spTree>
      <p:nvGrpSpPr>
        <p:cNvPr id="1" name=""/>
        <p:cNvGrpSpPr/>
        <p:nvPr/>
      </p:nvGrpSpPr>
      <p:grpSpPr>
        <a:xfrm>
          <a:off x="0" y="0"/>
          <a:ext cx="0" cy="0"/>
          <a:chOff x="0" y="0"/>
          <a:chExt cx="0" cy="0"/>
        </a:xfrm>
      </p:grpSpPr>
      <p:sp>
        <p:nvSpPr>
          <p:cNvPr id="15" name="矩形 14"/>
          <p:cNvSpPr/>
          <p:nvPr/>
        </p:nvSpPr>
        <p:spPr>
          <a:xfrm>
            <a:off x="3398838" y="1352550"/>
            <a:ext cx="2654300" cy="2305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8877300" y="1352550"/>
            <a:ext cx="2654300" cy="23050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660400" y="3740150"/>
            <a:ext cx="2654300" cy="2305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6138863" y="3740150"/>
            <a:ext cx="2654300" cy="23050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18"/>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20" name="矩形 19"/>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2" name="直接箭头连接符 45"/>
          <p:cNvCxnSpPr/>
          <p:nvPr/>
        </p:nvCxnSpPr>
        <p:spPr>
          <a:xfrm>
            <a:off x="660400" y="1039813"/>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23" name="图片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占位符 26"/>
          <p:cNvSpPr>
            <a:spLocks noGrp="1"/>
          </p:cNvSpPr>
          <p:nvPr>
            <p:ph type="body" sz="quarter" idx="13"/>
          </p:nvPr>
        </p:nvSpPr>
        <p:spPr>
          <a:xfrm>
            <a:off x="3659339" y="2603474"/>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noProof="1"/>
              <a:t>单击此处编辑母版文本样式</a:t>
            </a:r>
            <a:endParaRPr lang="zh-CN" altLang="en-US" noProof="1"/>
          </a:p>
        </p:txBody>
      </p:sp>
      <p:sp>
        <p:nvSpPr>
          <p:cNvPr id="28" name="文本占位符 26"/>
          <p:cNvSpPr>
            <a:spLocks noGrp="1"/>
          </p:cNvSpPr>
          <p:nvPr>
            <p:ph type="body" sz="quarter" idx="14"/>
          </p:nvPr>
        </p:nvSpPr>
        <p:spPr>
          <a:xfrm>
            <a:off x="9150711" y="2603474"/>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noProof="1"/>
              <a:t>单击此处编辑母版文本样式</a:t>
            </a:r>
            <a:endParaRPr lang="zh-CN" altLang="en-US" noProof="1"/>
          </a:p>
        </p:txBody>
      </p:sp>
      <p:sp>
        <p:nvSpPr>
          <p:cNvPr id="32" name="文本占位符 31"/>
          <p:cNvSpPr>
            <a:spLocks noGrp="1"/>
          </p:cNvSpPr>
          <p:nvPr>
            <p:ph type="body" sz="quarter" idx="17"/>
          </p:nvPr>
        </p:nvSpPr>
        <p:spPr>
          <a:xfrm>
            <a:off x="3659339" y="1353275"/>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noProof="1"/>
              <a:t>单击此处编辑母版文本样式</a:t>
            </a:r>
            <a:endParaRPr lang="zh-CN" altLang="en-US" noProof="1"/>
          </a:p>
        </p:txBody>
      </p:sp>
      <p:sp>
        <p:nvSpPr>
          <p:cNvPr id="33" name="文本占位符 31"/>
          <p:cNvSpPr>
            <a:spLocks noGrp="1"/>
          </p:cNvSpPr>
          <p:nvPr>
            <p:ph type="body" sz="quarter" idx="18"/>
          </p:nvPr>
        </p:nvSpPr>
        <p:spPr>
          <a:xfrm>
            <a:off x="9150710" y="1353275"/>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noProof="1"/>
              <a:t>单击此处编辑母版文本样式</a:t>
            </a:r>
            <a:endParaRPr lang="zh-CN" altLang="en-US" noProof="1"/>
          </a:p>
        </p:txBody>
      </p:sp>
      <p:sp>
        <p:nvSpPr>
          <p:cNvPr id="40" name="图片占位符 39"/>
          <p:cNvSpPr>
            <a:spLocks noGrp="1"/>
          </p:cNvSpPr>
          <p:nvPr>
            <p:ph type="pic" sz="quarter" idx="21"/>
          </p:nvPr>
        </p:nvSpPr>
        <p:spPr>
          <a:xfrm>
            <a:off x="660400" y="1353275"/>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41" name="图片占位符 40"/>
          <p:cNvSpPr>
            <a:spLocks noGrp="1"/>
          </p:cNvSpPr>
          <p:nvPr>
            <p:ph type="pic" sz="quarter" idx="22"/>
          </p:nvPr>
        </p:nvSpPr>
        <p:spPr>
          <a:xfrm>
            <a:off x="6138334" y="1353275"/>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42" name="图片占位符 41"/>
          <p:cNvSpPr>
            <a:spLocks noGrp="1"/>
          </p:cNvSpPr>
          <p:nvPr>
            <p:ph type="pic" sz="quarter" idx="23"/>
          </p:nvPr>
        </p:nvSpPr>
        <p:spPr>
          <a:xfrm>
            <a:off x="3385927" y="3739783"/>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dirty="0"/>
          </a:p>
        </p:txBody>
      </p:sp>
      <p:sp>
        <p:nvSpPr>
          <p:cNvPr id="43" name="图片占位符 42"/>
          <p:cNvSpPr>
            <a:spLocks noGrp="1"/>
          </p:cNvSpPr>
          <p:nvPr>
            <p:ph type="pic" sz="quarter" idx="24"/>
          </p:nvPr>
        </p:nvSpPr>
        <p:spPr>
          <a:xfrm>
            <a:off x="8863861" y="3739783"/>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48"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31" name="文本占位符 26"/>
          <p:cNvSpPr>
            <a:spLocks noGrp="1"/>
          </p:cNvSpPr>
          <p:nvPr>
            <p:ph type="body" sz="quarter" idx="25"/>
          </p:nvPr>
        </p:nvSpPr>
        <p:spPr>
          <a:xfrm>
            <a:off x="933812" y="4994388"/>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noProof="1"/>
              <a:t>单击此处编辑母版文本样式</a:t>
            </a:r>
            <a:endParaRPr lang="zh-CN" altLang="en-US" noProof="1"/>
          </a:p>
        </p:txBody>
      </p:sp>
      <p:sp>
        <p:nvSpPr>
          <p:cNvPr id="37" name="文本占位符 26"/>
          <p:cNvSpPr>
            <a:spLocks noGrp="1"/>
          </p:cNvSpPr>
          <p:nvPr>
            <p:ph type="body" sz="quarter" idx="26"/>
          </p:nvPr>
        </p:nvSpPr>
        <p:spPr>
          <a:xfrm>
            <a:off x="6411746" y="4994388"/>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noProof="1"/>
              <a:t>单击此处编辑母版文本样式</a:t>
            </a:r>
            <a:endParaRPr lang="zh-CN" altLang="en-US" noProof="1"/>
          </a:p>
        </p:txBody>
      </p:sp>
      <p:sp>
        <p:nvSpPr>
          <p:cNvPr id="38" name="文本占位符 31"/>
          <p:cNvSpPr>
            <a:spLocks noGrp="1"/>
          </p:cNvSpPr>
          <p:nvPr>
            <p:ph type="body" sz="quarter" idx="27"/>
          </p:nvPr>
        </p:nvSpPr>
        <p:spPr>
          <a:xfrm>
            <a:off x="933812" y="3744189"/>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noProof="1"/>
              <a:t>单击此处编辑母版文本样式</a:t>
            </a:r>
            <a:endParaRPr lang="zh-CN" altLang="en-US" noProof="1"/>
          </a:p>
        </p:txBody>
      </p:sp>
      <p:sp>
        <p:nvSpPr>
          <p:cNvPr id="39" name="文本占位符 31"/>
          <p:cNvSpPr>
            <a:spLocks noGrp="1"/>
          </p:cNvSpPr>
          <p:nvPr>
            <p:ph type="body" sz="quarter" idx="28"/>
          </p:nvPr>
        </p:nvSpPr>
        <p:spPr>
          <a:xfrm>
            <a:off x="6411746" y="3744189"/>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noProof="1"/>
              <a:t>单击此处编辑母版文本样式</a:t>
            </a:r>
            <a:endParaRPr lang="zh-CN" altLang="en-US" noProof="1"/>
          </a:p>
        </p:txBody>
      </p:sp>
      <p:sp>
        <p:nvSpPr>
          <p:cNvPr id="24" name="日期占位符 2"/>
          <p:cNvSpPr>
            <a:spLocks noGrp="1"/>
          </p:cNvSpPr>
          <p:nvPr>
            <p:ph type="dt" sz="half" idx="29"/>
          </p:nvPr>
        </p:nvSpPr>
        <p:spPr/>
        <p:txBody>
          <a:bodyPr/>
          <a:lstStyle>
            <a:lvl1pPr>
              <a:defRPr/>
            </a:lvl1pPr>
          </a:lstStyle>
          <a:p>
            <a:pPr>
              <a:defRPr/>
            </a:pPr>
            <a:endParaRPr lang="zh-CN" altLang="en-US"/>
          </a:p>
        </p:txBody>
      </p:sp>
      <p:sp>
        <p:nvSpPr>
          <p:cNvPr id="25" name="页脚占位符 3"/>
          <p:cNvSpPr>
            <a:spLocks noGrp="1"/>
          </p:cNvSpPr>
          <p:nvPr>
            <p:ph type="ftr" sz="quarter" idx="30"/>
          </p:nvPr>
        </p:nvSpPr>
        <p:spPr/>
        <p:txBody>
          <a:bodyPr/>
          <a:lstStyle>
            <a:lvl1pPr>
              <a:defRPr/>
            </a:lvl1pPr>
          </a:lstStyle>
          <a:p>
            <a:pPr>
              <a:defRPr/>
            </a:pPr>
            <a:endParaRPr lang="zh-CN" altLang="en-US"/>
          </a:p>
        </p:txBody>
      </p:sp>
      <p:sp>
        <p:nvSpPr>
          <p:cNvPr id="26" name="灯片编号占位符 4"/>
          <p:cNvSpPr>
            <a:spLocks noGrp="1"/>
          </p:cNvSpPr>
          <p:nvPr>
            <p:ph type="sldNum" sz="quarter" idx="31"/>
          </p:nvPr>
        </p:nvSpPr>
        <p:spPr/>
        <p:txBody>
          <a:bodyPr/>
          <a:lstStyle>
            <a:lvl1pPr>
              <a:defRPr/>
            </a:lvl1pPr>
          </a:lstStyle>
          <a:p>
            <a:pPr>
              <a:defRPr/>
            </a:pPr>
            <a:fld id="{1FC0D28C-ED99-4438-8EF5-9A768A7B0964}"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段1图式_上下">
    <p:spTree>
      <p:nvGrpSpPr>
        <p:cNvPr id="1" name=""/>
        <p:cNvGrpSpPr/>
        <p:nvPr/>
      </p:nvGrpSpPr>
      <p:grpSpPr>
        <a:xfrm>
          <a:off x="0" y="0"/>
          <a:ext cx="0" cy="0"/>
          <a:chOff x="0" y="0"/>
          <a:chExt cx="0" cy="0"/>
        </a:xfrm>
      </p:grpSpPr>
      <p:cxnSp>
        <p:nvCxnSpPr>
          <p:cNvPr id="4"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6" name="矩形 5"/>
          <p:cNvSpPr/>
          <p:nvPr/>
        </p:nvSpPr>
        <p:spPr>
          <a:xfrm>
            <a:off x="-6350" y="2763838"/>
            <a:ext cx="12192000" cy="665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图片占位符 6"/>
          <p:cNvSpPr>
            <a:spLocks noGrp="1"/>
          </p:cNvSpPr>
          <p:nvPr>
            <p:ph type="pic" sz="quarter" idx="13"/>
          </p:nvPr>
        </p:nvSpPr>
        <p:spPr>
          <a:xfrm>
            <a:off x="0" y="0"/>
            <a:ext cx="12192000" cy="2760285"/>
          </a:xfrm>
        </p:spPr>
        <p:txBody>
          <a:bodyPr rtlCol="0">
            <a:normAutofit/>
          </a:bodyPr>
          <a:lstStyle/>
          <a:p>
            <a:pPr lvl="0"/>
            <a:endParaRPr lang="zh-CN" altLang="en-US" noProof="0"/>
          </a:p>
        </p:txBody>
      </p:sp>
      <p:sp>
        <p:nvSpPr>
          <p:cNvPr id="15" name="标题 1"/>
          <p:cNvSpPr>
            <a:spLocks noGrp="1"/>
          </p:cNvSpPr>
          <p:nvPr>
            <p:ph type="title"/>
          </p:nvPr>
        </p:nvSpPr>
        <p:spPr>
          <a:xfrm>
            <a:off x="1509739" y="2808935"/>
            <a:ext cx="9233879" cy="668444"/>
          </a:xfrm>
          <a:noFill/>
        </p:spPr>
        <p:txBody>
          <a:bodyPr anchorCtr="1"/>
          <a:lstStyle>
            <a:lvl1pPr algn="ctr">
              <a:defRPr>
                <a:solidFill>
                  <a:schemeClr val="bg1"/>
                </a:solidFill>
              </a:defRPr>
            </a:lvl1pPr>
          </a:lstStyle>
          <a:p>
            <a:r>
              <a:rPr lang="zh-CN" altLang="en-US" noProof="1"/>
              <a:t>单击此处编辑母版标题样式</a:t>
            </a:r>
            <a:endParaRPr lang="zh-CN" altLang="en-US" noProof="1"/>
          </a:p>
        </p:txBody>
      </p:sp>
      <p:sp>
        <p:nvSpPr>
          <p:cNvPr id="8" name="日期占位符 3"/>
          <p:cNvSpPr>
            <a:spLocks noGrp="1"/>
          </p:cNvSpPr>
          <p:nvPr>
            <p:ph type="dt" sz="half" idx="14"/>
          </p:nvPr>
        </p:nvSpPr>
        <p:spPr/>
        <p:txBody>
          <a:bodyPr/>
          <a:lstStyle>
            <a:lvl1pPr>
              <a:defRPr/>
            </a:lvl1pPr>
          </a:lstStyle>
          <a:p>
            <a:pPr>
              <a:defRPr/>
            </a:pPr>
            <a:endParaRPr lang="zh-CN" altLang="en-US"/>
          </a:p>
        </p:txBody>
      </p:sp>
      <p:sp>
        <p:nvSpPr>
          <p:cNvPr id="9" name="页脚占位符 4"/>
          <p:cNvSpPr>
            <a:spLocks noGrp="1"/>
          </p:cNvSpPr>
          <p:nvPr>
            <p:ph type="ftr" sz="quarter" idx="15"/>
          </p:nvPr>
        </p:nvSpPr>
        <p:spPr/>
        <p:txBody>
          <a:bodyPr/>
          <a:lstStyle>
            <a:lvl1pPr>
              <a:defRPr/>
            </a:lvl1pPr>
          </a:lstStyle>
          <a:p>
            <a:pPr>
              <a:defRPr/>
            </a:pPr>
            <a:endParaRPr lang="zh-CN" altLang="en-US"/>
          </a:p>
        </p:txBody>
      </p:sp>
      <p:sp>
        <p:nvSpPr>
          <p:cNvPr id="10" name="灯片编号占位符 5"/>
          <p:cNvSpPr>
            <a:spLocks noGrp="1"/>
          </p:cNvSpPr>
          <p:nvPr>
            <p:ph type="sldNum" sz="quarter" idx="16"/>
          </p:nvPr>
        </p:nvSpPr>
        <p:spPr/>
        <p:txBody>
          <a:bodyPr/>
          <a:lstStyle>
            <a:lvl1pPr>
              <a:defRPr/>
            </a:lvl1pPr>
          </a:lstStyle>
          <a:p>
            <a:pPr>
              <a:defRPr/>
            </a:pPr>
            <a:fld id="{E2F42076-445C-4A3A-AF5C-D7496AB7FAE1}"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段1图式_左右">
    <p:spTree>
      <p:nvGrpSpPr>
        <p:cNvPr id="1" name=""/>
        <p:cNvGrpSpPr/>
        <p:nvPr/>
      </p:nvGrpSpPr>
      <p:grpSpPr>
        <a:xfrm>
          <a:off x="0" y="0"/>
          <a:ext cx="0" cy="0"/>
          <a:chOff x="0" y="0"/>
          <a:chExt cx="0" cy="0"/>
        </a:xfrm>
      </p:grpSpPr>
      <p:sp>
        <p:nvSpPr>
          <p:cNvPr id="4" name="文本框 3"/>
          <p:cNvSpPr txBox="1"/>
          <p:nvPr/>
        </p:nvSpPr>
        <p:spPr>
          <a:xfrm>
            <a:off x="9885529" y="6369559"/>
            <a:ext cx="1685200" cy="184666"/>
          </a:xfrm>
          <a:prstGeom prst="rect">
            <a:avLst/>
          </a:prstGeom>
          <a:noFill/>
        </p:spPr>
        <p:txBody>
          <a:bodyPr lIns="0" tIns="0" rIns="0" bIns="0">
            <a:spAutoFit/>
          </a:bodyPr>
          <a:lstStyle/>
          <a:p>
            <a:pPr algn="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10" name="标题 1"/>
          <p:cNvSpPr>
            <a:spLocks noGrp="1"/>
          </p:cNvSpPr>
          <p:nvPr>
            <p:ph type="title"/>
          </p:nvPr>
        </p:nvSpPr>
        <p:spPr>
          <a:xfrm>
            <a:off x="4630057" y="1628568"/>
            <a:ext cx="6501370" cy="663575"/>
          </a:xfrm>
          <a:noFill/>
        </p:spPr>
        <p:txBody>
          <a:bodyPr/>
          <a:lstStyle>
            <a:lvl1pPr>
              <a:defRPr>
                <a:solidFill>
                  <a:schemeClr val="accent1"/>
                </a:solidFill>
              </a:defRPr>
            </a:lvl1pPr>
          </a:lstStyle>
          <a:p>
            <a:r>
              <a:rPr lang="zh-CN" altLang="en-US" noProof="1"/>
              <a:t>单击此处编辑母版标题样式</a:t>
            </a:r>
            <a:endParaRPr lang="zh-CN" altLang="en-US" noProof="1"/>
          </a:p>
        </p:txBody>
      </p:sp>
      <p:sp>
        <p:nvSpPr>
          <p:cNvPr id="3" name="图片占位符 2"/>
          <p:cNvSpPr>
            <a:spLocks noGrp="1"/>
          </p:cNvSpPr>
          <p:nvPr>
            <p:ph type="pic" sz="quarter" idx="14"/>
          </p:nvPr>
        </p:nvSpPr>
        <p:spPr>
          <a:xfrm>
            <a:off x="0" y="0"/>
            <a:ext cx="6045200" cy="6858000"/>
          </a:xfrm>
        </p:spPr>
        <p:txBody>
          <a:bodyPr rtlCol="0">
            <a:normAutofit/>
          </a:bodyPr>
          <a:lstStyle/>
          <a:p>
            <a:pPr lvl="0"/>
            <a:endParaRPr lang="zh-CN" altLang="en-US" noProof="0"/>
          </a:p>
        </p:txBody>
      </p:sp>
      <p:sp>
        <p:nvSpPr>
          <p:cNvPr id="5" name="日期占位符 1"/>
          <p:cNvSpPr>
            <a:spLocks noGrp="1"/>
          </p:cNvSpPr>
          <p:nvPr>
            <p:ph type="dt" sz="half" idx="15"/>
          </p:nvPr>
        </p:nvSpPr>
        <p:spPr/>
        <p:txBody>
          <a:bodyPr/>
          <a:lstStyle>
            <a:lvl1pPr>
              <a:defRPr/>
            </a:lvl1pPr>
          </a:lstStyle>
          <a:p>
            <a:pPr>
              <a:defRPr/>
            </a:pPr>
            <a:endParaRPr lang="zh-CN" altLang="en-US"/>
          </a:p>
        </p:txBody>
      </p:sp>
      <p:sp>
        <p:nvSpPr>
          <p:cNvPr id="6" name="页脚占位符 3"/>
          <p:cNvSpPr>
            <a:spLocks noGrp="1"/>
          </p:cNvSpPr>
          <p:nvPr>
            <p:ph type="ftr" sz="quarter" idx="16"/>
          </p:nvPr>
        </p:nvSpPr>
        <p:spPr/>
        <p:txBody>
          <a:bodyPr/>
          <a:lstStyle>
            <a:lvl1pPr>
              <a:defRPr/>
            </a:lvl1pPr>
          </a:lstStyle>
          <a:p>
            <a:pPr>
              <a:defRPr/>
            </a:pPr>
            <a:endParaRPr lang="zh-CN" altLang="en-US"/>
          </a:p>
        </p:txBody>
      </p:sp>
      <p:sp>
        <p:nvSpPr>
          <p:cNvPr id="7" name="灯片编号占位符 4"/>
          <p:cNvSpPr>
            <a:spLocks noGrp="1"/>
          </p:cNvSpPr>
          <p:nvPr>
            <p:ph type="sldNum" sz="quarter" idx="17"/>
          </p:nvPr>
        </p:nvSpPr>
        <p:spPr/>
        <p:txBody>
          <a:bodyPr/>
          <a:lstStyle>
            <a:lvl1pPr>
              <a:defRPr/>
            </a:lvl1pPr>
          </a:lstStyle>
          <a:p>
            <a:pPr>
              <a:defRPr/>
            </a:pPr>
            <a:fld id="{9AD6CC38-F4E2-4301-9F1F-633711CE144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段1图式_上下2">
    <p:spTree>
      <p:nvGrpSpPr>
        <p:cNvPr id="1" name=""/>
        <p:cNvGrpSpPr/>
        <p:nvPr/>
      </p:nvGrpSpPr>
      <p:grpSpPr>
        <a:xfrm>
          <a:off x="0" y="0"/>
          <a:ext cx="0" cy="0"/>
          <a:chOff x="0" y="0"/>
          <a:chExt cx="0" cy="0"/>
        </a:xfrm>
      </p:grpSpPr>
      <p:sp>
        <p:nvSpPr>
          <p:cNvPr id="4" name="文本框 3"/>
          <p:cNvSpPr txBox="1"/>
          <p:nvPr/>
        </p:nvSpPr>
        <p:spPr>
          <a:xfrm>
            <a:off x="9885529" y="6369559"/>
            <a:ext cx="1685200" cy="184666"/>
          </a:xfrm>
          <a:prstGeom prst="rect">
            <a:avLst/>
          </a:prstGeom>
          <a:noFill/>
        </p:spPr>
        <p:txBody>
          <a:bodyPr lIns="0" tIns="0" rIns="0" bIns="0">
            <a:spAutoFit/>
          </a:bodyPr>
          <a:lstStyle/>
          <a:p>
            <a:pPr algn="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3" name="图片占位符 2"/>
          <p:cNvSpPr>
            <a:spLocks noGrp="1"/>
          </p:cNvSpPr>
          <p:nvPr>
            <p:ph type="pic" sz="quarter" idx="11"/>
          </p:nvPr>
        </p:nvSpPr>
        <p:spPr>
          <a:xfrm>
            <a:off x="0" y="0"/>
            <a:ext cx="12192000" cy="4116388"/>
          </a:xfrm>
        </p:spPr>
        <p:txBody>
          <a:bodyPr rtlCol="0">
            <a:normAutofit/>
          </a:bodyPr>
          <a:lstStyle/>
          <a:p>
            <a:pPr lvl="0"/>
            <a:endParaRPr lang="zh-CN" altLang="en-US" noProof="0"/>
          </a:p>
        </p:txBody>
      </p:sp>
      <p:sp>
        <p:nvSpPr>
          <p:cNvPr id="16" name="标题 1"/>
          <p:cNvSpPr>
            <a:spLocks noGrp="1"/>
          </p:cNvSpPr>
          <p:nvPr>
            <p:ph type="title"/>
          </p:nvPr>
        </p:nvSpPr>
        <p:spPr>
          <a:xfrm>
            <a:off x="660400" y="3390571"/>
            <a:ext cx="10858500" cy="663575"/>
          </a:xfrm>
        </p:spPr>
        <p:txBody>
          <a:bodyPr/>
          <a:lstStyle>
            <a:lvl1pPr algn="ctr">
              <a:defRPr/>
            </a:lvl1pPr>
          </a:lstStyle>
          <a:p>
            <a:r>
              <a:rPr lang="zh-CN" altLang="en-US" noProof="1"/>
              <a:t>单击此处编辑母版标题样式</a:t>
            </a:r>
            <a:endParaRPr lang="zh-CN" altLang="en-US" noProof="1"/>
          </a:p>
        </p:txBody>
      </p:sp>
      <p:sp>
        <p:nvSpPr>
          <p:cNvPr id="5" name="日期占位符 1"/>
          <p:cNvSpPr>
            <a:spLocks noGrp="1"/>
          </p:cNvSpPr>
          <p:nvPr>
            <p:ph type="dt" sz="half" idx="12"/>
          </p:nvPr>
        </p:nvSpPr>
        <p:spPr/>
        <p:txBody>
          <a:bodyPr/>
          <a:lstStyle>
            <a:lvl1pPr>
              <a:defRPr/>
            </a:lvl1pPr>
          </a:lstStyle>
          <a:p>
            <a:pPr>
              <a:defRPr/>
            </a:pPr>
            <a:endParaRPr lang="zh-CN" altLang="en-US"/>
          </a:p>
        </p:txBody>
      </p:sp>
      <p:sp>
        <p:nvSpPr>
          <p:cNvPr id="6" name="页脚占位符 3"/>
          <p:cNvSpPr>
            <a:spLocks noGrp="1"/>
          </p:cNvSpPr>
          <p:nvPr>
            <p:ph type="ftr" sz="quarter" idx="13"/>
          </p:nvPr>
        </p:nvSpPr>
        <p:spPr/>
        <p:txBody>
          <a:bodyPr/>
          <a:lstStyle>
            <a:lvl1pPr>
              <a:defRPr/>
            </a:lvl1pPr>
          </a:lstStyle>
          <a:p>
            <a:pPr>
              <a:defRPr/>
            </a:pPr>
            <a:endParaRPr lang="zh-CN" altLang="en-US"/>
          </a:p>
        </p:txBody>
      </p:sp>
      <p:sp>
        <p:nvSpPr>
          <p:cNvPr id="7" name="灯片编号占位符 4"/>
          <p:cNvSpPr>
            <a:spLocks noGrp="1"/>
          </p:cNvSpPr>
          <p:nvPr>
            <p:ph type="sldNum" sz="quarter" idx="14"/>
          </p:nvPr>
        </p:nvSpPr>
        <p:spPr/>
        <p:txBody>
          <a:bodyPr/>
          <a:lstStyle>
            <a:lvl1pPr>
              <a:defRPr/>
            </a:lvl1pPr>
          </a:lstStyle>
          <a:p>
            <a:pPr>
              <a:defRPr/>
            </a:pPr>
            <a:fld id="{13DBABA8-CDA0-4E40-95A8-9711891A33F0}"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37F9D6C-2BD9-401C-8613-26BC50A2CA46}"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手机样机页">
    <p:spTree>
      <p:nvGrpSpPr>
        <p:cNvPr id="1" name=""/>
        <p:cNvGrpSpPr/>
        <p:nvPr/>
      </p:nvGrpSpPr>
      <p:grpSpPr>
        <a:xfrm>
          <a:off x="0" y="0"/>
          <a:ext cx="0" cy="0"/>
          <a:chOff x="0" y="0"/>
          <a:chExt cx="0" cy="0"/>
        </a:xfrm>
      </p:grpSpPr>
      <p:sp>
        <p:nvSpPr>
          <p:cNvPr id="4" name="矩形 3"/>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6"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7" name="图片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15"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17" name="图片占位符 16"/>
          <p:cNvSpPr>
            <a:spLocks noGrp="1"/>
          </p:cNvSpPr>
          <p:nvPr>
            <p:ph type="pic" sz="quarter" idx="13"/>
          </p:nvPr>
        </p:nvSpPr>
        <p:spPr>
          <a:xfrm>
            <a:off x="1643063" y="1384301"/>
            <a:ext cx="2164555" cy="4553747"/>
          </a:xfrm>
          <a:custGeom>
            <a:avLst/>
            <a:gdLst>
              <a:gd name="connsiteX0" fmla="*/ 82375 w 2164555"/>
              <a:gd name="connsiteY0" fmla="*/ 0 h 4553747"/>
              <a:gd name="connsiteX1" fmla="*/ 2060749 w 2164555"/>
              <a:gd name="connsiteY1" fmla="*/ 0 h 4553747"/>
              <a:gd name="connsiteX2" fmla="*/ 2069951 w 2164555"/>
              <a:gd name="connsiteY2" fmla="*/ 1858 h 4553747"/>
              <a:gd name="connsiteX3" fmla="*/ 2152383 w 2164555"/>
              <a:gd name="connsiteY3" fmla="*/ 84291 h 4553747"/>
              <a:gd name="connsiteX4" fmla="*/ 2164555 w 2164555"/>
              <a:gd name="connsiteY4" fmla="*/ 144579 h 4553747"/>
              <a:gd name="connsiteX5" fmla="*/ 2164555 w 2164555"/>
              <a:gd name="connsiteY5" fmla="*/ 4398853 h 4553747"/>
              <a:gd name="connsiteX6" fmla="*/ 2152383 w 2164555"/>
              <a:gd name="connsiteY6" fmla="*/ 4459142 h 4553747"/>
              <a:gd name="connsiteX7" fmla="*/ 2009657 w 2164555"/>
              <a:gd name="connsiteY7" fmla="*/ 4553747 h 4553747"/>
              <a:gd name="connsiteX8" fmla="*/ 133467 w 2164555"/>
              <a:gd name="connsiteY8" fmla="*/ 4553747 h 4553747"/>
              <a:gd name="connsiteX9" fmla="*/ 23937 w 2164555"/>
              <a:gd name="connsiteY9" fmla="*/ 4508378 h 4553747"/>
              <a:gd name="connsiteX10" fmla="*/ 0 w 2164555"/>
              <a:gd name="connsiteY10" fmla="*/ 4472875 h 4553747"/>
              <a:gd name="connsiteX11" fmla="*/ 0 w 2164555"/>
              <a:gd name="connsiteY11" fmla="*/ 70557 h 4553747"/>
              <a:gd name="connsiteX12" fmla="*/ 23937 w 2164555"/>
              <a:gd name="connsiteY12" fmla="*/ 35054 h 4553747"/>
              <a:gd name="connsiteX13" fmla="*/ 73174 w 2164555"/>
              <a:gd name="connsiteY13" fmla="*/ 1858 h 45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4555" h="4553747">
                <a:moveTo>
                  <a:pt x="82375" y="0"/>
                </a:moveTo>
                <a:lnTo>
                  <a:pt x="2060749" y="0"/>
                </a:lnTo>
                <a:lnTo>
                  <a:pt x="2069951" y="1858"/>
                </a:lnTo>
                <a:cubicBezTo>
                  <a:pt x="2107014" y="17535"/>
                  <a:pt x="2136707" y="47227"/>
                  <a:pt x="2152383" y="84291"/>
                </a:cubicBezTo>
                <a:lnTo>
                  <a:pt x="2164555" y="144579"/>
                </a:lnTo>
                <a:lnTo>
                  <a:pt x="2164555" y="4398853"/>
                </a:lnTo>
                <a:lnTo>
                  <a:pt x="2152383" y="4459142"/>
                </a:lnTo>
                <a:cubicBezTo>
                  <a:pt x="2128868" y="4514737"/>
                  <a:pt x="2073818" y="4553747"/>
                  <a:pt x="2009657" y="4553747"/>
                </a:cubicBezTo>
                <a:lnTo>
                  <a:pt x="133467" y="4553747"/>
                </a:lnTo>
                <a:cubicBezTo>
                  <a:pt x="90693" y="4553747"/>
                  <a:pt x="51968" y="4536410"/>
                  <a:pt x="23937" y="4508378"/>
                </a:cubicBezTo>
                <a:lnTo>
                  <a:pt x="0" y="4472875"/>
                </a:lnTo>
                <a:lnTo>
                  <a:pt x="0" y="70557"/>
                </a:lnTo>
                <a:lnTo>
                  <a:pt x="23937" y="35054"/>
                </a:lnTo>
                <a:cubicBezTo>
                  <a:pt x="37953" y="21038"/>
                  <a:pt x="54642" y="9696"/>
                  <a:pt x="73174" y="1858"/>
                </a:cubicBezTo>
                <a:close/>
              </a:path>
            </a:pathLst>
          </a:custGeom>
        </p:spPr>
        <p:txBody>
          <a:bodyPr rtlCol="0">
            <a:noAutofit/>
          </a:bodyPr>
          <a:lstStyle/>
          <a:p>
            <a:pPr lvl="0"/>
            <a:endParaRPr lang="zh-CN" altLang="en-US" noProof="0" dirty="0"/>
          </a:p>
        </p:txBody>
      </p:sp>
      <p:sp>
        <p:nvSpPr>
          <p:cNvPr id="9" name="日期占位符 3"/>
          <p:cNvSpPr>
            <a:spLocks noGrp="1"/>
          </p:cNvSpPr>
          <p:nvPr>
            <p:ph type="dt" sz="half" idx="14"/>
          </p:nvPr>
        </p:nvSpPr>
        <p:spPr/>
        <p:txBody>
          <a:bodyPr/>
          <a:lstStyle>
            <a:lvl1pPr>
              <a:defRPr/>
            </a:lvl1pPr>
          </a:lstStyle>
          <a:p>
            <a:pPr>
              <a:defRPr/>
            </a:pPr>
            <a:endParaRPr lang="zh-CN" altLang="en-US"/>
          </a:p>
        </p:txBody>
      </p:sp>
      <p:sp>
        <p:nvSpPr>
          <p:cNvPr id="10" name="页脚占位符 4"/>
          <p:cNvSpPr>
            <a:spLocks noGrp="1"/>
          </p:cNvSpPr>
          <p:nvPr>
            <p:ph type="ftr" sz="quarter" idx="15"/>
          </p:nvPr>
        </p:nvSpPr>
        <p:spPr/>
        <p:txBody>
          <a:bodyPr/>
          <a:lstStyle>
            <a:lvl1pPr>
              <a:defRPr/>
            </a:lvl1pPr>
          </a:lstStyle>
          <a:p>
            <a:pPr>
              <a:defRPr/>
            </a:pPr>
            <a:endParaRPr lang="zh-CN" altLang="en-US"/>
          </a:p>
        </p:txBody>
      </p:sp>
      <p:sp>
        <p:nvSpPr>
          <p:cNvPr id="11" name="灯片编号占位符 5"/>
          <p:cNvSpPr>
            <a:spLocks noGrp="1"/>
          </p:cNvSpPr>
          <p:nvPr>
            <p:ph type="sldNum" sz="quarter" idx="16"/>
          </p:nvPr>
        </p:nvSpPr>
        <p:spPr/>
        <p:txBody>
          <a:bodyPr/>
          <a:lstStyle>
            <a:lvl1pPr>
              <a:defRPr/>
            </a:lvl1pPr>
          </a:lstStyle>
          <a:p>
            <a:pPr>
              <a:defRPr/>
            </a:pPr>
            <a:fld id="{6C77079A-2448-4A0D-85B9-E0ABFEDAAE27}"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全图型">
    <p:spTree>
      <p:nvGrpSpPr>
        <p:cNvPr id="1" name=""/>
        <p:cNvGrpSpPr/>
        <p:nvPr/>
      </p:nvGrpSpPr>
      <p:grpSpPr>
        <a:xfrm>
          <a:off x="0" y="0"/>
          <a:ext cx="0" cy="0"/>
          <a:chOff x="0" y="0"/>
          <a:chExt cx="0" cy="0"/>
        </a:xfrm>
      </p:grpSpPr>
      <p:cxnSp>
        <p:nvCxnSpPr>
          <p:cNvPr id="4"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图片占位符 39"/>
          <p:cNvSpPr>
            <a:spLocks noGrp="1"/>
          </p:cNvSpPr>
          <p:nvPr>
            <p:ph type="pic" sz="quarter" idx="21"/>
          </p:nvPr>
        </p:nvSpPr>
        <p:spPr>
          <a:xfrm>
            <a:off x="0" y="0"/>
            <a:ext cx="12192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dirty="0"/>
          </a:p>
        </p:txBody>
      </p:sp>
      <p:sp>
        <p:nvSpPr>
          <p:cNvPr id="15" name="标题 1"/>
          <p:cNvSpPr>
            <a:spLocks noGrp="1"/>
          </p:cNvSpPr>
          <p:nvPr>
            <p:ph type="title"/>
          </p:nvPr>
        </p:nvSpPr>
        <p:spPr>
          <a:xfrm>
            <a:off x="660400" y="4079737"/>
            <a:ext cx="9233879" cy="663575"/>
          </a:xfrm>
        </p:spPr>
        <p:txBody>
          <a:bodyPr/>
          <a:lstStyle>
            <a:lvl1pPr>
              <a:defRPr>
                <a:solidFill>
                  <a:schemeClr val="bg1"/>
                </a:solidFill>
              </a:defRPr>
            </a:lvl1pPr>
          </a:lstStyle>
          <a:p>
            <a:r>
              <a:rPr lang="zh-CN" altLang="en-US" noProof="1"/>
              <a:t>单击此处编辑母版标题样式</a:t>
            </a:r>
            <a:endParaRPr lang="zh-CN" altLang="en-US" noProof="1"/>
          </a:p>
        </p:txBody>
      </p:sp>
      <p:sp>
        <p:nvSpPr>
          <p:cNvPr id="5" name="日期占位符 1"/>
          <p:cNvSpPr>
            <a:spLocks noGrp="1"/>
          </p:cNvSpPr>
          <p:nvPr>
            <p:ph type="dt" sz="half" idx="22"/>
          </p:nvPr>
        </p:nvSpPr>
        <p:spPr/>
        <p:txBody>
          <a:bodyPr/>
          <a:lstStyle>
            <a:lvl1pPr>
              <a:defRPr/>
            </a:lvl1pPr>
          </a:lstStyle>
          <a:p>
            <a:pPr>
              <a:defRPr/>
            </a:pPr>
            <a:endParaRPr lang="zh-CN" altLang="en-US"/>
          </a:p>
        </p:txBody>
      </p:sp>
      <p:sp>
        <p:nvSpPr>
          <p:cNvPr id="6" name="页脚占位符 2"/>
          <p:cNvSpPr>
            <a:spLocks noGrp="1"/>
          </p:cNvSpPr>
          <p:nvPr>
            <p:ph type="ftr" sz="quarter" idx="23"/>
          </p:nvPr>
        </p:nvSpPr>
        <p:spPr/>
        <p:txBody>
          <a:bodyPr/>
          <a:lstStyle>
            <a:lvl1pPr>
              <a:defRPr/>
            </a:lvl1pPr>
          </a:lstStyle>
          <a:p>
            <a:pPr>
              <a:defRPr/>
            </a:pPr>
            <a:endParaRPr lang="zh-CN" altLang="en-US"/>
          </a:p>
        </p:txBody>
      </p:sp>
      <p:sp>
        <p:nvSpPr>
          <p:cNvPr id="7" name="灯片编号占位符 3"/>
          <p:cNvSpPr>
            <a:spLocks noGrp="1"/>
          </p:cNvSpPr>
          <p:nvPr>
            <p:ph type="sldNum" sz="quarter" idx="24"/>
          </p:nvPr>
        </p:nvSpPr>
        <p:spPr/>
        <p:txBody>
          <a:bodyPr/>
          <a:lstStyle>
            <a:lvl1pPr>
              <a:defRPr/>
            </a:lvl1pPr>
          </a:lstStyle>
          <a:p>
            <a:pPr>
              <a:defRPr/>
            </a:pPr>
            <a:fld id="{5BC2665F-16CB-4FF4-83A4-73F7EE36825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5" name="矩形 4"/>
          <p:cNvSpPr/>
          <p:nvPr/>
        </p:nvSpPr>
        <p:spPr>
          <a:xfrm>
            <a:off x="0" y="2290763"/>
            <a:ext cx="12192000" cy="196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图片占位符 7"/>
          <p:cNvSpPr>
            <a:spLocks noGrp="1"/>
          </p:cNvSpPr>
          <p:nvPr>
            <p:ph type="pic" sz="quarter" idx="10"/>
          </p:nvPr>
        </p:nvSpPr>
        <p:spPr>
          <a:xfrm>
            <a:off x="-1" y="0"/>
            <a:ext cx="12192000" cy="2308603"/>
          </a:xfrm>
        </p:spPr>
        <p:txBody>
          <a:bodyPr rtlCol="0">
            <a:normAutofit/>
          </a:bodyPr>
          <a:lstStyle/>
          <a:p>
            <a:pPr lvl="0"/>
            <a:endParaRPr lang="zh-CN" altLang="en-US" noProof="0"/>
          </a:p>
        </p:txBody>
      </p:sp>
      <p:sp>
        <p:nvSpPr>
          <p:cNvPr id="6" name="文本占位符 5"/>
          <p:cNvSpPr>
            <a:spLocks noGrp="1"/>
          </p:cNvSpPr>
          <p:nvPr>
            <p:ph type="body" sz="quarter" idx="11"/>
          </p:nvPr>
        </p:nvSpPr>
        <p:spPr>
          <a:xfrm>
            <a:off x="660400" y="3429000"/>
            <a:ext cx="2762739" cy="1504950"/>
          </a:xfrm>
        </p:spPr>
        <p:txBody>
          <a:bodyPr>
            <a:noAutofit/>
          </a:bodyPr>
          <a:lstStyle>
            <a:lvl1pPr marL="0" indent="0" algn="ctr">
              <a:buNone/>
              <a:defRPr sz="9600">
                <a:solidFill>
                  <a:schemeClr val="accent1"/>
                </a:solidFill>
                <a:latin typeface="+mj-ea"/>
                <a:ea typeface="+mj-ea"/>
              </a:defRPr>
            </a:lvl1pPr>
          </a:lstStyle>
          <a:p>
            <a:pPr lvl="0"/>
            <a:r>
              <a:rPr lang="zh-CN" altLang="en-US" noProof="1"/>
              <a:t>单击此处编辑母版文本样式</a:t>
            </a:r>
            <a:endParaRPr lang="zh-CN" altLang="en-US" noProof="1"/>
          </a:p>
        </p:txBody>
      </p:sp>
      <p:sp>
        <p:nvSpPr>
          <p:cNvPr id="9" name="文本占位符 8"/>
          <p:cNvSpPr>
            <a:spLocks noGrp="1"/>
          </p:cNvSpPr>
          <p:nvPr>
            <p:ph type="body" sz="quarter" idx="12"/>
          </p:nvPr>
        </p:nvSpPr>
        <p:spPr>
          <a:xfrm>
            <a:off x="1045307" y="5014694"/>
            <a:ext cx="1992924" cy="360850"/>
          </a:xfrm>
        </p:spPr>
        <p:txBody>
          <a:bodyPr>
            <a:noAutofit/>
          </a:bodyPr>
          <a:lstStyle>
            <a:lvl1pPr marL="0" indent="0" algn="dist">
              <a:buFontTx/>
              <a:buNone/>
              <a:defRPr sz="1100" baseline="0">
                <a:solidFill>
                  <a:schemeClr val="accent1"/>
                </a:solidFill>
              </a:defRPr>
            </a:lvl1pPr>
          </a:lstStyle>
          <a:p>
            <a:pPr lvl="0"/>
            <a:r>
              <a:rPr lang="zh-CN" altLang="en-US" noProof="1"/>
              <a:t>单击此处编辑母版文本样式</a:t>
            </a:r>
            <a:endParaRPr lang="zh-CN" altLang="en-US" noProof="1"/>
          </a:p>
        </p:txBody>
      </p:sp>
      <p:sp>
        <p:nvSpPr>
          <p:cNvPr id="7" name="日期占位符 1"/>
          <p:cNvSpPr>
            <a:spLocks noGrp="1"/>
          </p:cNvSpPr>
          <p:nvPr>
            <p:ph type="dt" sz="half" idx="13"/>
          </p:nvPr>
        </p:nvSpPr>
        <p:spPr/>
        <p:txBody>
          <a:bodyPr/>
          <a:lstStyle>
            <a:lvl1pPr>
              <a:defRPr/>
            </a:lvl1pPr>
          </a:lstStyle>
          <a:p>
            <a:pPr>
              <a:defRPr/>
            </a:pPr>
            <a:endParaRPr lang="zh-CN" altLang="en-US"/>
          </a:p>
        </p:txBody>
      </p:sp>
      <p:sp>
        <p:nvSpPr>
          <p:cNvPr id="10" name="页脚占位符 2"/>
          <p:cNvSpPr>
            <a:spLocks noGrp="1"/>
          </p:cNvSpPr>
          <p:nvPr>
            <p:ph type="ftr" sz="quarter" idx="14"/>
          </p:nvPr>
        </p:nvSpPr>
        <p:spPr/>
        <p:txBody>
          <a:bodyPr/>
          <a:lstStyle>
            <a:lvl1pPr>
              <a:defRPr/>
            </a:lvl1pPr>
          </a:lstStyle>
          <a:p>
            <a:pPr>
              <a:defRPr/>
            </a:pPr>
            <a:endParaRPr lang="zh-CN" altLang="en-US"/>
          </a:p>
        </p:txBody>
      </p:sp>
      <p:sp>
        <p:nvSpPr>
          <p:cNvPr id="11" name="灯片编号占位符 3"/>
          <p:cNvSpPr>
            <a:spLocks noGrp="1"/>
          </p:cNvSpPr>
          <p:nvPr>
            <p:ph type="sldNum" sz="quarter" idx="15"/>
          </p:nvPr>
        </p:nvSpPr>
        <p:spPr/>
        <p:txBody>
          <a:bodyPr/>
          <a:lstStyle>
            <a:lvl1pPr>
              <a:defRPr/>
            </a:lvl1pPr>
          </a:lstStyle>
          <a:p>
            <a:pPr>
              <a:defRPr/>
            </a:pPr>
            <a:fld id="{07B78C11-B2D1-4EB1-A991-48C0B7B6D767}"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三等分全图型">
    <p:spTree>
      <p:nvGrpSpPr>
        <p:cNvPr id="1" name=""/>
        <p:cNvGrpSpPr/>
        <p:nvPr/>
      </p:nvGrpSpPr>
      <p:grpSpPr>
        <a:xfrm>
          <a:off x="0" y="0"/>
          <a:ext cx="0" cy="0"/>
          <a:chOff x="0" y="0"/>
          <a:chExt cx="0" cy="0"/>
        </a:xfrm>
      </p:grpSpPr>
      <p:sp>
        <p:nvSpPr>
          <p:cNvPr id="16" name="图片占位符 39"/>
          <p:cNvSpPr>
            <a:spLocks noGrp="1"/>
          </p:cNvSpPr>
          <p:nvPr>
            <p:ph type="pic" sz="quarter" idx="21"/>
          </p:nvPr>
        </p:nvSpPr>
        <p:spPr>
          <a:xfrm>
            <a:off x="0" y="0"/>
            <a:ext cx="4072103"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10" name="图片占位符 39"/>
          <p:cNvSpPr>
            <a:spLocks noGrp="1"/>
          </p:cNvSpPr>
          <p:nvPr>
            <p:ph type="pic" sz="quarter" idx="22"/>
          </p:nvPr>
        </p:nvSpPr>
        <p:spPr>
          <a:xfrm>
            <a:off x="4068000" y="0"/>
            <a:ext cx="406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11" name="图片占位符 39"/>
          <p:cNvSpPr>
            <a:spLocks noGrp="1"/>
          </p:cNvSpPr>
          <p:nvPr>
            <p:ph type="pic" sz="quarter" idx="23"/>
          </p:nvPr>
        </p:nvSpPr>
        <p:spPr>
          <a:xfrm>
            <a:off x="8127324" y="0"/>
            <a:ext cx="4076676"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dirty="0"/>
          </a:p>
        </p:txBody>
      </p:sp>
      <p:sp>
        <p:nvSpPr>
          <p:cNvPr id="5" name="日期占位符 3"/>
          <p:cNvSpPr>
            <a:spLocks noGrp="1"/>
          </p:cNvSpPr>
          <p:nvPr>
            <p:ph type="dt" sz="half" idx="24"/>
          </p:nvPr>
        </p:nvSpPr>
        <p:spPr/>
        <p:txBody>
          <a:bodyPr/>
          <a:lstStyle>
            <a:lvl1pPr>
              <a:defRPr/>
            </a:lvl1pPr>
          </a:lstStyle>
          <a:p>
            <a:pPr>
              <a:defRPr/>
            </a:pPr>
            <a:endParaRPr lang="zh-CN" altLang="en-US"/>
          </a:p>
        </p:txBody>
      </p:sp>
      <p:sp>
        <p:nvSpPr>
          <p:cNvPr id="6" name="页脚占位符 4"/>
          <p:cNvSpPr>
            <a:spLocks noGrp="1"/>
          </p:cNvSpPr>
          <p:nvPr>
            <p:ph type="ftr" sz="quarter" idx="25"/>
          </p:nvPr>
        </p:nvSpPr>
        <p:spPr/>
        <p:txBody>
          <a:bodyPr/>
          <a:lstStyle>
            <a:lvl1pPr>
              <a:defRPr/>
            </a:lvl1pPr>
          </a:lstStyle>
          <a:p>
            <a:pPr>
              <a:defRPr/>
            </a:pPr>
            <a:endParaRPr lang="zh-CN" altLang="en-US"/>
          </a:p>
        </p:txBody>
      </p:sp>
      <p:sp>
        <p:nvSpPr>
          <p:cNvPr id="7" name="灯片编号占位符 5"/>
          <p:cNvSpPr>
            <a:spLocks noGrp="1"/>
          </p:cNvSpPr>
          <p:nvPr>
            <p:ph type="sldNum" sz="quarter" idx="26"/>
          </p:nvPr>
        </p:nvSpPr>
        <p:spPr/>
        <p:txBody>
          <a:bodyPr/>
          <a:lstStyle>
            <a:lvl1pPr>
              <a:defRPr/>
            </a:lvl1pPr>
          </a:lstStyle>
          <a:p>
            <a:pPr>
              <a:defRPr/>
            </a:pPr>
            <a:fld id="{7D6EB19B-22CE-44B4-A2FF-CE12CBC1E81B}"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四等分全图型">
    <p:spTree>
      <p:nvGrpSpPr>
        <p:cNvPr id="1" name=""/>
        <p:cNvGrpSpPr/>
        <p:nvPr/>
      </p:nvGrpSpPr>
      <p:grpSpPr>
        <a:xfrm>
          <a:off x="0" y="0"/>
          <a:ext cx="0" cy="0"/>
          <a:chOff x="0" y="0"/>
          <a:chExt cx="0" cy="0"/>
        </a:xfrm>
      </p:grpSpPr>
      <p:sp>
        <p:nvSpPr>
          <p:cNvPr id="6" name="图片占位符 39"/>
          <p:cNvSpPr>
            <a:spLocks noGrp="1"/>
          </p:cNvSpPr>
          <p:nvPr>
            <p:ph type="pic" sz="quarter" idx="24"/>
          </p:nvPr>
        </p:nvSpPr>
        <p:spPr>
          <a:xfrm>
            <a:off x="304800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7" name="图片占位符 39"/>
          <p:cNvSpPr>
            <a:spLocks noGrp="1"/>
          </p:cNvSpPr>
          <p:nvPr>
            <p:ph type="pic" sz="quarter" idx="25"/>
          </p:nvPr>
        </p:nvSpPr>
        <p:spPr>
          <a:xfrm>
            <a:off x="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8" name="图片占位符 39"/>
          <p:cNvSpPr>
            <a:spLocks noGrp="1"/>
          </p:cNvSpPr>
          <p:nvPr>
            <p:ph type="pic" sz="quarter" idx="26"/>
          </p:nvPr>
        </p:nvSpPr>
        <p:spPr>
          <a:xfrm>
            <a:off x="914400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9" name="图片占位符 39"/>
          <p:cNvSpPr>
            <a:spLocks noGrp="1"/>
          </p:cNvSpPr>
          <p:nvPr>
            <p:ph type="pic" sz="quarter" idx="27"/>
          </p:nvPr>
        </p:nvSpPr>
        <p:spPr>
          <a:xfrm>
            <a:off x="609600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rtlCol="0">
            <a:noAutofit/>
          </a:bodyPr>
          <a:lstStyle/>
          <a:p>
            <a:pPr lvl="0"/>
            <a:endParaRPr lang="zh-CN" altLang="en-US" noProof="0"/>
          </a:p>
        </p:txBody>
      </p:sp>
      <p:sp>
        <p:nvSpPr>
          <p:cNvPr id="10" name="日期占位符 3"/>
          <p:cNvSpPr>
            <a:spLocks noGrp="1"/>
          </p:cNvSpPr>
          <p:nvPr>
            <p:ph type="dt" sz="half" idx="28"/>
          </p:nvPr>
        </p:nvSpPr>
        <p:spPr/>
        <p:txBody>
          <a:bodyPr/>
          <a:lstStyle>
            <a:lvl1pPr>
              <a:defRPr/>
            </a:lvl1pPr>
          </a:lstStyle>
          <a:p>
            <a:pPr>
              <a:defRPr/>
            </a:pPr>
            <a:endParaRPr lang="zh-CN" altLang="en-US"/>
          </a:p>
        </p:txBody>
      </p:sp>
      <p:sp>
        <p:nvSpPr>
          <p:cNvPr id="11" name="页脚占位符 4"/>
          <p:cNvSpPr>
            <a:spLocks noGrp="1"/>
          </p:cNvSpPr>
          <p:nvPr>
            <p:ph type="ftr" sz="quarter" idx="29"/>
          </p:nvPr>
        </p:nvSpPr>
        <p:spPr/>
        <p:txBody>
          <a:bodyPr/>
          <a:lstStyle>
            <a:lvl1pPr>
              <a:defRPr/>
            </a:lvl1pPr>
          </a:lstStyle>
          <a:p>
            <a:pPr>
              <a:defRPr/>
            </a:pPr>
            <a:endParaRPr lang="zh-CN" altLang="en-US"/>
          </a:p>
        </p:txBody>
      </p:sp>
      <p:sp>
        <p:nvSpPr>
          <p:cNvPr id="12" name="灯片编号占位符 5"/>
          <p:cNvSpPr>
            <a:spLocks noGrp="1"/>
          </p:cNvSpPr>
          <p:nvPr>
            <p:ph type="sldNum" sz="quarter" idx="30"/>
          </p:nvPr>
        </p:nvSpPr>
        <p:spPr/>
        <p:txBody>
          <a:bodyPr/>
          <a:lstStyle>
            <a:lvl1pPr>
              <a:defRPr/>
            </a:lvl1pPr>
          </a:lstStyle>
          <a:p>
            <a:pPr>
              <a:defRPr/>
            </a:pPr>
            <a:fld id="{74C0C24B-39F1-4ACB-A687-C3D128A292A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sp>
        <p:nvSpPr>
          <p:cNvPr id="6" name="矩形 5"/>
          <p:cNvSpPr/>
          <p:nvPr/>
        </p:nvSpPr>
        <p:spPr>
          <a:xfrm>
            <a:off x="8997950" y="1484313"/>
            <a:ext cx="3194050" cy="4364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0" y="1484313"/>
            <a:ext cx="1000125" cy="4364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副标题 2"/>
          <p:cNvSpPr>
            <a:spLocks noGrp="1"/>
          </p:cNvSpPr>
          <p:nvPr>
            <p:ph type="subTitle" idx="1"/>
          </p:nvPr>
        </p:nvSpPr>
        <p:spPr>
          <a:xfrm>
            <a:off x="1216315" y="3871615"/>
            <a:ext cx="7287114" cy="781876"/>
          </a:xfrm>
        </p:spPr>
        <p:txBody>
          <a:bodyPr>
            <a:normAutofit/>
          </a:bodyPr>
          <a:lstStyle>
            <a:lvl1pPr marL="0" indent="0" algn="l">
              <a:buNone/>
              <a:defRPr sz="3200">
                <a:solidFill>
                  <a:schemeClr val="accent1"/>
                </a:solidFill>
                <a:latin typeface="启功字体简体" pitchFamily="65" charset="-122"/>
                <a:ea typeface="启功字体简体" pitchFamily="65"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noProof="1"/>
          </a:p>
        </p:txBody>
      </p:sp>
      <p:sp>
        <p:nvSpPr>
          <p:cNvPr id="14" name="文本占位符 12"/>
          <p:cNvSpPr>
            <a:spLocks noGrp="1"/>
          </p:cNvSpPr>
          <p:nvPr>
            <p:ph type="body" sz="quarter" idx="11" hasCustomPrompt="1"/>
          </p:nvPr>
        </p:nvSpPr>
        <p:spPr>
          <a:xfrm>
            <a:off x="1216315" y="5438453"/>
            <a:ext cx="7287114" cy="410333"/>
          </a:xfrm>
        </p:spPr>
        <p:txBody>
          <a:bodyPr>
            <a:normAutofit/>
          </a:bodyPr>
          <a:lstStyle>
            <a:lvl1pPr marL="0" indent="0">
              <a:buNone/>
              <a:defRPr sz="2000">
                <a:solidFill>
                  <a:schemeClr val="accent1"/>
                </a:solidFill>
              </a:defRPr>
            </a:lvl1pPr>
          </a:lstStyle>
          <a:p>
            <a:pPr lvl="0"/>
            <a:r>
              <a:rPr lang="zh-CN" altLang="en-US" noProof="1"/>
              <a:t>编辑母版文本样式</a:t>
            </a:r>
            <a:endParaRPr lang="zh-CN" altLang="en-US" noProof="1"/>
          </a:p>
        </p:txBody>
      </p:sp>
      <p:sp>
        <p:nvSpPr>
          <p:cNvPr id="15" name="文本占位符 12"/>
          <p:cNvSpPr>
            <a:spLocks noGrp="1"/>
          </p:cNvSpPr>
          <p:nvPr>
            <p:ph type="body" sz="quarter" idx="12" hasCustomPrompt="1"/>
          </p:nvPr>
        </p:nvSpPr>
        <p:spPr>
          <a:xfrm>
            <a:off x="1216315" y="4908366"/>
            <a:ext cx="7287114" cy="410335"/>
          </a:xfrm>
        </p:spPr>
        <p:txBody>
          <a:bodyPr>
            <a:normAutofit/>
          </a:bodyPr>
          <a:lstStyle>
            <a:lvl1pPr marL="0" indent="0">
              <a:buNone/>
              <a:defRPr sz="2000">
                <a:solidFill>
                  <a:schemeClr val="accent1"/>
                </a:solidFill>
              </a:defRPr>
            </a:lvl1pPr>
          </a:lstStyle>
          <a:p>
            <a:pPr lvl="0"/>
            <a:r>
              <a:rPr lang="zh-CN" altLang="en-US" noProof="1"/>
              <a:t>编辑母版文本样式</a:t>
            </a:r>
            <a:endParaRPr lang="zh-CN" altLang="en-US" noProof="1"/>
          </a:p>
        </p:txBody>
      </p:sp>
      <p:sp>
        <p:nvSpPr>
          <p:cNvPr id="13" name="文本占位符 12"/>
          <p:cNvSpPr>
            <a:spLocks noGrp="1"/>
          </p:cNvSpPr>
          <p:nvPr>
            <p:ph type="body" sz="quarter" idx="13" hasCustomPrompt="1"/>
          </p:nvPr>
        </p:nvSpPr>
        <p:spPr>
          <a:xfrm>
            <a:off x="1216315" y="1346199"/>
            <a:ext cx="7287114" cy="2405663"/>
          </a:xfrm>
        </p:spPr>
        <p:txBody>
          <a:bodyPr>
            <a:normAutofit/>
          </a:bodyPr>
          <a:lstStyle>
            <a:lvl1pPr marL="0" indent="0">
              <a:spcBef>
                <a:spcPts val="0"/>
              </a:spcBef>
              <a:buNone/>
              <a:defRPr sz="6600">
                <a:solidFill>
                  <a:schemeClr val="accent1"/>
                </a:solidFill>
                <a:latin typeface="启功字体简体" pitchFamily="65" charset="-122"/>
                <a:ea typeface="启功字体简体" pitchFamily="65" charset="-122"/>
              </a:defRPr>
            </a:lvl1pPr>
          </a:lstStyle>
          <a:p>
            <a:pPr lvl="0"/>
            <a:r>
              <a:rPr lang="zh-CN" altLang="en-US" noProof="1"/>
              <a:t>编辑母版文本样式</a:t>
            </a:r>
            <a:endParaRPr lang="zh-CN" altLang="en-US" noProof="1"/>
          </a:p>
          <a:p>
            <a:pPr lvl="1"/>
            <a:r>
              <a:rPr lang="zh-CN" altLang="en-US" noProof="1"/>
              <a:t>第二级</a:t>
            </a:r>
            <a:endParaRPr lang="zh-CN" altLang="en-US" noProof="1"/>
          </a:p>
        </p:txBody>
      </p:sp>
      <p:sp>
        <p:nvSpPr>
          <p:cNvPr id="8" name="日期占位符 1"/>
          <p:cNvSpPr>
            <a:spLocks noGrp="1"/>
          </p:cNvSpPr>
          <p:nvPr>
            <p:ph type="dt" sz="half" idx="14"/>
          </p:nvPr>
        </p:nvSpPr>
        <p:spPr/>
        <p:txBody>
          <a:bodyPr/>
          <a:lstStyle>
            <a:lvl1pPr>
              <a:defRPr/>
            </a:lvl1pPr>
          </a:lstStyle>
          <a:p>
            <a:pPr>
              <a:defRPr/>
            </a:pPr>
            <a:endParaRPr lang="zh-CN" altLang="en-US"/>
          </a:p>
        </p:txBody>
      </p:sp>
      <p:sp>
        <p:nvSpPr>
          <p:cNvPr id="9" name="页脚占位符 3"/>
          <p:cNvSpPr>
            <a:spLocks noGrp="1"/>
          </p:cNvSpPr>
          <p:nvPr>
            <p:ph type="ftr" sz="quarter" idx="15"/>
          </p:nvPr>
        </p:nvSpPr>
        <p:spPr/>
        <p:txBody>
          <a:bodyPr/>
          <a:lstStyle>
            <a:lvl1pPr>
              <a:defRPr/>
            </a:lvl1pPr>
          </a:lstStyle>
          <a:p>
            <a:pPr>
              <a:defRPr/>
            </a:pPr>
            <a:endParaRPr lang="zh-CN" altLang="en-US"/>
          </a:p>
        </p:txBody>
      </p:sp>
      <p:sp>
        <p:nvSpPr>
          <p:cNvPr id="10" name="灯片编号占位符 4"/>
          <p:cNvSpPr>
            <a:spLocks noGrp="1"/>
          </p:cNvSpPr>
          <p:nvPr>
            <p:ph type="sldNum" sz="quarter" idx="16"/>
          </p:nvPr>
        </p:nvSpPr>
        <p:spPr/>
        <p:txBody>
          <a:bodyPr/>
          <a:lstStyle>
            <a:lvl1pPr>
              <a:defRPr/>
            </a:lvl1pPr>
          </a:lstStyle>
          <a:p>
            <a:pPr>
              <a:defRPr/>
            </a:pPr>
            <a:fld id="{AA8C7782-04EC-452D-A390-889E84F1488A}"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p>
        </p:txBody>
      </p:sp>
      <p:sp>
        <p:nvSpPr>
          <p:cNvPr id="3" name="页脚占位符 2"/>
          <p:cNvSpPr>
            <a:spLocks noGrp="1"/>
          </p:cNvSpPr>
          <p:nvPr>
            <p:ph type="ftr" sz="quarter" idx="11"/>
          </p:nvPr>
        </p:nvSpPr>
        <p:spPr/>
        <p:txBody>
          <a:bodyPr/>
          <a:lstStyle>
            <a:lvl1pPr>
              <a:defRPr/>
            </a:lvl1pPr>
          </a:lstStyle>
          <a:p>
            <a:pPr>
              <a:defRPr/>
            </a:pPr>
            <a:endParaRPr lang="en-US"/>
          </a:p>
        </p:txBody>
      </p:sp>
      <p:sp>
        <p:nvSpPr>
          <p:cNvPr id="4" name="灯片编号占位符 3"/>
          <p:cNvSpPr>
            <a:spLocks noGrp="1"/>
          </p:cNvSpPr>
          <p:nvPr>
            <p:ph type="sldNum" sz="quarter" idx="12"/>
          </p:nvPr>
        </p:nvSpPr>
        <p:spPr/>
        <p:txBody>
          <a:bodyPr/>
          <a:lstStyle>
            <a:lvl1pPr>
              <a:defRPr/>
            </a:lvl1pPr>
          </a:lstStyle>
          <a:p>
            <a:pPr>
              <a:defRPr/>
            </a:pPr>
            <a:fld id="{9B054584-60DD-45DF-8589-BE4E5EE37F21}"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bg bwMode="auto">
      <p:bgPr>
        <a:solidFill>
          <a:schemeClr val="accent1"/>
        </a:solidFill>
        <a:effectLst/>
      </p:bgPr>
    </p:bg>
    <p:spTree>
      <p:nvGrpSpPr>
        <p:cNvPr id="1" name=""/>
        <p:cNvGrpSpPr/>
        <p:nvPr/>
      </p:nvGrpSpPr>
      <p:grpSpPr>
        <a:xfrm>
          <a:off x="0" y="0"/>
          <a:ext cx="0" cy="0"/>
          <a:chOff x="0" y="0"/>
          <a:chExt cx="0" cy="0"/>
        </a:xfrm>
      </p:grpSpPr>
      <p:pic>
        <p:nvPicPr>
          <p:cNvPr id="5"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r="84354"/>
          <a:stretch>
            <a:fillRect/>
          </a:stretch>
        </p:blipFill>
        <p:spPr bwMode="auto">
          <a:xfrm>
            <a:off x="8542338" y="525463"/>
            <a:ext cx="36449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l="15611" r="69423"/>
          <a:stretch>
            <a:fillRect/>
          </a:stretch>
        </p:blipFill>
        <p:spPr bwMode="auto">
          <a:xfrm>
            <a:off x="-25400" y="525463"/>
            <a:ext cx="3487738"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7"/>
          <p:cNvCxnSpPr/>
          <p:nvPr/>
        </p:nvCxnSpPr>
        <p:spPr>
          <a:xfrm>
            <a:off x="5722938" y="1295400"/>
            <a:ext cx="74612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8"/>
          <p:cNvCxnSpPr/>
          <p:nvPr/>
        </p:nvCxnSpPr>
        <p:spPr>
          <a:xfrm>
            <a:off x="5722938" y="5613400"/>
            <a:ext cx="74612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9"/>
          <p:cNvSpPr>
            <a:spLocks noGrp="1"/>
          </p:cNvSpPr>
          <p:nvPr>
            <p:ph type="body" sz="quarter" idx="10"/>
          </p:nvPr>
        </p:nvSpPr>
        <p:spPr>
          <a:xfrm>
            <a:off x="4418011" y="1689433"/>
            <a:ext cx="3355975" cy="1157287"/>
          </a:xfrm>
        </p:spPr>
        <p:txBody>
          <a:bodyPr>
            <a:noAutofit/>
          </a:bodyPr>
          <a:lstStyle>
            <a:lvl1pPr marL="0" indent="0" algn="ctr" defTabSz="914400" rtl="0" eaLnBrk="1" latinLnBrk="0" hangingPunct="1">
              <a:buFontTx/>
              <a:buNone/>
              <a:defRPr lang="zh-CN" altLang="en-US" sz="7200" kern="1200" spc="300" dirty="0">
                <a:solidFill>
                  <a:schemeClr val="lt1"/>
                </a:solidFill>
                <a:latin typeface="+mn-lt"/>
                <a:ea typeface="+mn-ea"/>
                <a:cs typeface="+mn-cs"/>
              </a:defRPr>
            </a:lvl1pPr>
          </a:lstStyle>
          <a:p>
            <a:pPr lvl="0"/>
            <a:r>
              <a:rPr lang="zh-CN" altLang="en-US" noProof="1"/>
              <a:t>单击此处编辑母版文本样式</a:t>
            </a:r>
            <a:endParaRPr lang="zh-CN" altLang="en-US" noProof="1"/>
          </a:p>
        </p:txBody>
      </p:sp>
      <p:sp>
        <p:nvSpPr>
          <p:cNvPr id="12" name="文本占位符 11"/>
          <p:cNvSpPr>
            <a:spLocks noGrp="1"/>
          </p:cNvSpPr>
          <p:nvPr>
            <p:ph type="body" sz="quarter" idx="11"/>
          </p:nvPr>
        </p:nvSpPr>
        <p:spPr>
          <a:xfrm>
            <a:off x="2397746" y="2939737"/>
            <a:ext cx="7396504" cy="1296003"/>
          </a:xfrm>
        </p:spPr>
        <p:txBody>
          <a:bodyPr>
            <a:noAutofit/>
          </a:bodyPr>
          <a:lstStyle>
            <a:lvl1pPr marL="0" indent="0" algn="ctr">
              <a:buFontTx/>
              <a:buNone/>
              <a:defRPr lang="zh-CN" altLang="en-US" sz="8000" kern="1200" spc="300" dirty="0" smtClean="0">
                <a:solidFill>
                  <a:schemeClr val="bg1"/>
                </a:solidFill>
                <a:latin typeface="+mj-ea"/>
                <a:ea typeface="+mj-ea"/>
                <a:cs typeface="+mn-cs"/>
              </a:defRPr>
            </a:lvl1pPr>
          </a:lstStyle>
          <a:p>
            <a:pPr lvl="0"/>
            <a:r>
              <a:rPr lang="zh-CN" altLang="en-US" noProof="1"/>
              <a:t>单击此处编辑母版文本样式</a:t>
            </a:r>
            <a:endParaRPr lang="zh-CN" altLang="en-US" noProof="1"/>
          </a:p>
        </p:txBody>
      </p:sp>
      <p:sp>
        <p:nvSpPr>
          <p:cNvPr id="14" name="文本占位符 13"/>
          <p:cNvSpPr>
            <a:spLocks noGrp="1"/>
          </p:cNvSpPr>
          <p:nvPr>
            <p:ph type="body" sz="quarter" idx="12"/>
          </p:nvPr>
        </p:nvSpPr>
        <p:spPr>
          <a:xfrm>
            <a:off x="4883260" y="4485305"/>
            <a:ext cx="2448625" cy="229700"/>
          </a:xfrm>
        </p:spPr>
        <p:txBody>
          <a:bodyPr>
            <a:normAutofit/>
          </a:bodyPr>
          <a:lstStyle>
            <a:lvl1pPr marL="0" indent="0" algn="ctr">
              <a:buFontTx/>
              <a:buNone/>
              <a:defRPr lang="zh-CN" altLang="en-US" sz="900" kern="1200" spc="600" dirty="0">
                <a:solidFill>
                  <a:schemeClr val="bg1"/>
                </a:solidFill>
                <a:latin typeface="+mn-lt"/>
                <a:ea typeface="+mn-ea"/>
                <a:cs typeface="+mn-cs"/>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13"/>
          </p:nvPr>
        </p:nvSpPr>
        <p:spPr/>
        <p:txBody>
          <a:bodyPr/>
          <a:lstStyle>
            <a:lvl1pPr>
              <a:defRPr/>
            </a:lvl1pPr>
          </a:lstStyle>
          <a:p>
            <a:pPr>
              <a:defRPr/>
            </a:pPr>
            <a:endParaRPr lang="zh-CN" altLang="en-US"/>
          </a:p>
        </p:txBody>
      </p:sp>
      <p:sp>
        <p:nvSpPr>
          <p:cNvPr id="11" name="页脚占位符 3"/>
          <p:cNvSpPr>
            <a:spLocks noGrp="1"/>
          </p:cNvSpPr>
          <p:nvPr>
            <p:ph type="ftr" sz="quarter" idx="14"/>
          </p:nvPr>
        </p:nvSpPr>
        <p:spPr/>
        <p:txBody>
          <a:bodyPr/>
          <a:lstStyle>
            <a:lvl1pPr>
              <a:defRPr/>
            </a:lvl1pPr>
          </a:lstStyle>
          <a:p>
            <a:pPr>
              <a:defRPr/>
            </a:pPr>
            <a:endParaRPr lang="zh-CN" altLang="en-US"/>
          </a:p>
        </p:txBody>
      </p:sp>
      <p:sp>
        <p:nvSpPr>
          <p:cNvPr id="13" name="灯片编号占位符 4"/>
          <p:cNvSpPr>
            <a:spLocks noGrp="1"/>
          </p:cNvSpPr>
          <p:nvPr>
            <p:ph type="sldNum" sz="quarter" idx="15"/>
          </p:nvPr>
        </p:nvSpPr>
        <p:spPr/>
        <p:txBody>
          <a:bodyPr/>
          <a:lstStyle>
            <a:lvl1pPr>
              <a:defRPr/>
            </a:lvl1pPr>
          </a:lstStyle>
          <a:p>
            <a:pPr>
              <a:defRPr/>
            </a:pPr>
            <a:fld id="{25C0016E-4411-4DDC-8135-07E9A52A98CE}"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6"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7" name="图片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3" name="内容占位符 2"/>
          <p:cNvSpPr>
            <a:spLocks noGrp="1"/>
          </p:cNvSpPr>
          <p:nvPr>
            <p:ph idx="1" hasCustomPrompt="1"/>
          </p:nvPr>
        </p:nvSpPr>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5"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9" name="日期占位符 3"/>
          <p:cNvSpPr>
            <a:spLocks noGrp="1"/>
          </p:cNvSpPr>
          <p:nvPr>
            <p:ph type="dt" sz="half" idx="10"/>
          </p:nvPr>
        </p:nvSpPr>
        <p:spPr/>
        <p:txBody>
          <a:bodyPr/>
          <a:lstStyle>
            <a:lvl1pPr>
              <a:defRPr/>
            </a:lvl1pPr>
          </a:lstStyle>
          <a:p>
            <a:pPr>
              <a:defRPr/>
            </a:pPr>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2131F81F-D7BB-420C-A312-F78FA929B8FC}"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段2图式">
    <p:spTree>
      <p:nvGrpSpPr>
        <p:cNvPr id="1" name=""/>
        <p:cNvGrpSpPr/>
        <p:nvPr/>
      </p:nvGrpSpPr>
      <p:grpSpPr>
        <a:xfrm>
          <a:off x="0" y="0"/>
          <a:ext cx="0" cy="0"/>
          <a:chOff x="0" y="0"/>
          <a:chExt cx="0" cy="0"/>
        </a:xfrm>
      </p:grpSpPr>
      <p:sp>
        <p:nvSpPr>
          <p:cNvPr id="5" name="矩形 4"/>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7"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9" name="图片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11" name="矩形 10"/>
          <p:cNvSpPr/>
          <p:nvPr/>
        </p:nvSpPr>
        <p:spPr>
          <a:xfrm>
            <a:off x="838200" y="1349375"/>
            <a:ext cx="5097463" cy="4586288"/>
          </a:xfrm>
          <a:prstGeom prst="rect">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6151563" y="1349375"/>
            <a:ext cx="5097462" cy="4586288"/>
          </a:xfrm>
          <a:prstGeom prst="rect">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8" name="图片占位符 7"/>
          <p:cNvSpPr>
            <a:spLocks noGrp="1"/>
          </p:cNvSpPr>
          <p:nvPr>
            <p:ph type="pic" sz="quarter" idx="13"/>
          </p:nvPr>
        </p:nvSpPr>
        <p:spPr>
          <a:xfrm>
            <a:off x="942975" y="1446696"/>
            <a:ext cx="2525713" cy="4392769"/>
          </a:xfrm>
        </p:spPr>
        <p:txBody>
          <a:bodyPr rtlCol="0">
            <a:normAutofit/>
          </a:bodyPr>
          <a:lstStyle/>
          <a:p>
            <a:pPr lvl="0"/>
            <a:endParaRPr lang="zh-CN" altLang="en-US" noProof="0"/>
          </a:p>
        </p:txBody>
      </p:sp>
      <p:sp>
        <p:nvSpPr>
          <p:cNvPr id="20" name="图片占位符 7"/>
          <p:cNvSpPr>
            <a:spLocks noGrp="1"/>
          </p:cNvSpPr>
          <p:nvPr>
            <p:ph type="pic" sz="quarter" idx="14"/>
          </p:nvPr>
        </p:nvSpPr>
        <p:spPr>
          <a:xfrm>
            <a:off x="6255657" y="1446696"/>
            <a:ext cx="2525713" cy="4392769"/>
          </a:xfrm>
        </p:spPr>
        <p:txBody>
          <a:bodyPr rtlCol="0">
            <a:normAutofit/>
          </a:bodyPr>
          <a:lstStyle/>
          <a:p>
            <a:pPr lvl="0"/>
            <a:endParaRPr lang="zh-CN" altLang="en-US" noProof="0"/>
          </a:p>
        </p:txBody>
      </p:sp>
      <p:sp>
        <p:nvSpPr>
          <p:cNvPr id="13" name="日期占位符 3"/>
          <p:cNvSpPr>
            <a:spLocks noGrp="1"/>
          </p:cNvSpPr>
          <p:nvPr>
            <p:ph type="dt" sz="half" idx="15"/>
          </p:nvPr>
        </p:nvSpPr>
        <p:spPr/>
        <p:txBody>
          <a:bodyPr/>
          <a:lstStyle>
            <a:lvl1pPr>
              <a:defRPr/>
            </a:lvl1pPr>
          </a:lstStyle>
          <a:p>
            <a:pPr>
              <a:defRPr/>
            </a:pPr>
            <a:endParaRPr lang="zh-CN" altLang="en-US"/>
          </a:p>
        </p:txBody>
      </p:sp>
      <p:sp>
        <p:nvSpPr>
          <p:cNvPr id="14" name="页脚占位符 4"/>
          <p:cNvSpPr>
            <a:spLocks noGrp="1"/>
          </p:cNvSpPr>
          <p:nvPr>
            <p:ph type="ftr" sz="quarter" idx="16"/>
          </p:nvPr>
        </p:nvSpPr>
        <p:spPr/>
        <p:txBody>
          <a:bodyPr/>
          <a:lstStyle>
            <a:lvl1pPr>
              <a:defRPr/>
            </a:lvl1pPr>
          </a:lstStyle>
          <a:p>
            <a:pPr>
              <a:defRPr/>
            </a:pPr>
            <a:endParaRPr lang="zh-CN" altLang="en-US"/>
          </a:p>
        </p:txBody>
      </p:sp>
      <p:sp>
        <p:nvSpPr>
          <p:cNvPr id="16" name="灯片编号占位符 5"/>
          <p:cNvSpPr>
            <a:spLocks noGrp="1"/>
          </p:cNvSpPr>
          <p:nvPr>
            <p:ph type="sldNum" sz="quarter" idx="17"/>
          </p:nvPr>
        </p:nvSpPr>
        <p:spPr/>
        <p:txBody>
          <a:bodyPr/>
          <a:lstStyle>
            <a:lvl1pPr>
              <a:defRPr/>
            </a:lvl1pPr>
          </a:lstStyle>
          <a:p>
            <a:pPr>
              <a:defRPr/>
            </a:pPr>
            <a:fld id="{11F31A2D-A2C1-45DB-89D5-AAECACCA24E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段3图式">
    <p:spTree>
      <p:nvGrpSpPr>
        <p:cNvPr id="1" name=""/>
        <p:cNvGrpSpPr/>
        <p:nvPr/>
      </p:nvGrpSpPr>
      <p:grpSpPr>
        <a:xfrm>
          <a:off x="0" y="0"/>
          <a:ext cx="0" cy="0"/>
          <a:chOff x="0" y="0"/>
          <a:chExt cx="0" cy="0"/>
        </a:xfrm>
      </p:grpSpPr>
      <p:sp>
        <p:nvSpPr>
          <p:cNvPr id="6" name="矩形 5"/>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9"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12" name="矩形 11"/>
          <p:cNvSpPr/>
          <p:nvPr/>
        </p:nvSpPr>
        <p:spPr>
          <a:xfrm>
            <a:off x="1465263" y="1363663"/>
            <a:ext cx="9261475" cy="1452562"/>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3" name="直接连接符 17"/>
          <p:cNvCxnSpPr/>
          <p:nvPr/>
        </p:nvCxnSpPr>
        <p:spPr>
          <a:xfrm>
            <a:off x="3903663" y="1363663"/>
            <a:ext cx="0" cy="14525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465263" y="2938463"/>
            <a:ext cx="9261475" cy="1452562"/>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6" name="直接连接符 20"/>
          <p:cNvCxnSpPr/>
          <p:nvPr/>
        </p:nvCxnSpPr>
        <p:spPr>
          <a:xfrm>
            <a:off x="3903663" y="2938463"/>
            <a:ext cx="0" cy="14525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465263" y="4498975"/>
            <a:ext cx="9261475" cy="1450975"/>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8" name="直接连接符 23"/>
          <p:cNvCxnSpPr/>
          <p:nvPr/>
        </p:nvCxnSpPr>
        <p:spPr>
          <a:xfrm>
            <a:off x="3903663" y="4498975"/>
            <a:ext cx="0" cy="14509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8" name="图片占位符 7"/>
          <p:cNvSpPr>
            <a:spLocks noGrp="1"/>
          </p:cNvSpPr>
          <p:nvPr>
            <p:ph type="pic" sz="quarter" idx="13"/>
          </p:nvPr>
        </p:nvSpPr>
        <p:spPr>
          <a:xfrm>
            <a:off x="1465265" y="1365028"/>
            <a:ext cx="2438400" cy="1450975"/>
          </a:xfrm>
        </p:spPr>
        <p:txBody>
          <a:bodyPr rtlCol="0">
            <a:normAutofit/>
          </a:bodyPr>
          <a:lstStyle/>
          <a:p>
            <a:pPr lvl="0"/>
            <a:endParaRPr lang="zh-CN" altLang="en-US" noProof="0"/>
          </a:p>
        </p:txBody>
      </p:sp>
      <p:sp>
        <p:nvSpPr>
          <p:cNvPr id="20" name="图片占位符 7"/>
          <p:cNvSpPr>
            <a:spLocks noGrp="1"/>
          </p:cNvSpPr>
          <p:nvPr>
            <p:ph type="pic" sz="quarter" idx="14"/>
          </p:nvPr>
        </p:nvSpPr>
        <p:spPr>
          <a:xfrm>
            <a:off x="1465265" y="2939601"/>
            <a:ext cx="2438400" cy="1450975"/>
          </a:xfrm>
        </p:spPr>
        <p:txBody>
          <a:bodyPr rtlCol="0">
            <a:normAutofit/>
          </a:bodyPr>
          <a:lstStyle/>
          <a:p>
            <a:pPr lvl="0"/>
            <a:endParaRPr lang="zh-CN" altLang="en-US" noProof="0"/>
          </a:p>
        </p:txBody>
      </p:sp>
      <p:sp>
        <p:nvSpPr>
          <p:cNvPr id="23" name="图片占位符 7"/>
          <p:cNvSpPr>
            <a:spLocks noGrp="1"/>
          </p:cNvSpPr>
          <p:nvPr>
            <p:ph type="pic" sz="quarter" idx="15"/>
          </p:nvPr>
        </p:nvSpPr>
        <p:spPr>
          <a:xfrm>
            <a:off x="1465265" y="4499431"/>
            <a:ext cx="2438400" cy="1450975"/>
          </a:xfrm>
        </p:spPr>
        <p:txBody>
          <a:bodyPr rtlCol="0">
            <a:normAutofit/>
          </a:bodyPr>
          <a:lstStyle/>
          <a:p>
            <a:pPr lvl="0"/>
            <a:endParaRPr lang="zh-CN" altLang="en-US" noProof="0"/>
          </a:p>
        </p:txBody>
      </p:sp>
      <p:sp>
        <p:nvSpPr>
          <p:cNvPr id="19" name="日期占位符 3"/>
          <p:cNvSpPr>
            <a:spLocks noGrp="1"/>
          </p:cNvSpPr>
          <p:nvPr>
            <p:ph type="dt" sz="half" idx="16"/>
          </p:nvPr>
        </p:nvSpPr>
        <p:spPr/>
        <p:txBody>
          <a:bodyPr/>
          <a:lstStyle>
            <a:lvl1pPr>
              <a:defRPr/>
            </a:lvl1pPr>
          </a:lstStyle>
          <a:p>
            <a:pPr>
              <a:defRPr/>
            </a:pPr>
            <a:endParaRPr lang="zh-CN" altLang="en-US"/>
          </a:p>
        </p:txBody>
      </p:sp>
      <p:sp>
        <p:nvSpPr>
          <p:cNvPr id="21" name="页脚占位符 4"/>
          <p:cNvSpPr>
            <a:spLocks noGrp="1"/>
          </p:cNvSpPr>
          <p:nvPr>
            <p:ph type="ftr" sz="quarter" idx="17"/>
          </p:nvPr>
        </p:nvSpPr>
        <p:spPr/>
        <p:txBody>
          <a:bodyPr/>
          <a:lstStyle>
            <a:lvl1pPr>
              <a:defRPr/>
            </a:lvl1pPr>
          </a:lstStyle>
          <a:p>
            <a:pPr>
              <a:defRPr/>
            </a:pPr>
            <a:endParaRPr lang="zh-CN" altLang="en-US"/>
          </a:p>
        </p:txBody>
      </p:sp>
      <p:sp>
        <p:nvSpPr>
          <p:cNvPr id="22" name="灯片编号占位符 5"/>
          <p:cNvSpPr>
            <a:spLocks noGrp="1"/>
          </p:cNvSpPr>
          <p:nvPr>
            <p:ph type="sldNum" sz="quarter" idx="18"/>
          </p:nvPr>
        </p:nvSpPr>
        <p:spPr/>
        <p:txBody>
          <a:bodyPr/>
          <a:lstStyle>
            <a:lvl1pPr>
              <a:defRPr/>
            </a:lvl1pPr>
          </a:lstStyle>
          <a:p>
            <a:pPr>
              <a:defRPr/>
            </a:pPr>
            <a:fld id="{A7D1650B-FD37-45FF-AE21-F5EE12CE729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圆图人物介绍页">
    <p:spTree>
      <p:nvGrpSpPr>
        <p:cNvPr id="1" name=""/>
        <p:cNvGrpSpPr/>
        <p:nvPr/>
      </p:nvGrpSpPr>
      <p:grpSpPr>
        <a:xfrm>
          <a:off x="0" y="0"/>
          <a:ext cx="0" cy="0"/>
          <a:chOff x="0" y="0"/>
          <a:chExt cx="0" cy="0"/>
        </a:xfrm>
      </p:grpSpPr>
      <p:sp>
        <p:nvSpPr>
          <p:cNvPr id="6" name="矩形 5"/>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8" name="直接箭头连接符 13"/>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9" name="图片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sp>
        <p:nvSpPr>
          <p:cNvPr id="11" name="椭圆 10"/>
          <p:cNvSpPr/>
          <p:nvPr/>
        </p:nvSpPr>
        <p:spPr>
          <a:xfrm>
            <a:off x="1862138" y="1916113"/>
            <a:ext cx="1893887" cy="1893887"/>
          </a:xfrm>
          <a:prstGeom prst="ellipse">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2035175" y="2106613"/>
            <a:ext cx="180975" cy="179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3352800" y="3521075"/>
            <a:ext cx="144463" cy="1444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3451225" y="3673475"/>
            <a:ext cx="71438" cy="714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椭圆 15"/>
          <p:cNvSpPr/>
          <p:nvPr/>
        </p:nvSpPr>
        <p:spPr>
          <a:xfrm>
            <a:off x="8447088" y="1916113"/>
            <a:ext cx="1893887" cy="1893887"/>
          </a:xfrm>
          <a:prstGeom prst="ellipse">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椭圆 16"/>
          <p:cNvSpPr/>
          <p:nvPr/>
        </p:nvSpPr>
        <p:spPr>
          <a:xfrm>
            <a:off x="8621713" y="2106613"/>
            <a:ext cx="179387" cy="179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椭圆 17"/>
          <p:cNvSpPr/>
          <p:nvPr/>
        </p:nvSpPr>
        <p:spPr>
          <a:xfrm>
            <a:off x="9939338" y="3521075"/>
            <a:ext cx="142875" cy="1444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p:cNvSpPr/>
          <p:nvPr/>
        </p:nvSpPr>
        <p:spPr>
          <a:xfrm>
            <a:off x="10036175" y="3673475"/>
            <a:ext cx="73025" cy="714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椭圆 21"/>
          <p:cNvSpPr/>
          <p:nvPr/>
        </p:nvSpPr>
        <p:spPr>
          <a:xfrm>
            <a:off x="5154613" y="1916113"/>
            <a:ext cx="1893887" cy="1893887"/>
          </a:xfrm>
          <a:prstGeom prst="ellipse">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p:cNvSpPr/>
          <p:nvPr/>
        </p:nvSpPr>
        <p:spPr>
          <a:xfrm>
            <a:off x="5329238" y="2106613"/>
            <a:ext cx="179387" cy="179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椭圆 24"/>
          <p:cNvSpPr/>
          <p:nvPr/>
        </p:nvSpPr>
        <p:spPr>
          <a:xfrm>
            <a:off x="6646863" y="3521075"/>
            <a:ext cx="142875" cy="1444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椭圆 25"/>
          <p:cNvSpPr/>
          <p:nvPr/>
        </p:nvSpPr>
        <p:spPr>
          <a:xfrm>
            <a:off x="6743700" y="3673475"/>
            <a:ext cx="73025" cy="714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19" name="图片占位符 18"/>
          <p:cNvSpPr>
            <a:spLocks noGrp="1"/>
          </p:cNvSpPr>
          <p:nvPr>
            <p:ph type="pic" sz="quarter" idx="13"/>
          </p:nvPr>
        </p:nvSpPr>
        <p:spPr>
          <a:xfrm>
            <a:off x="2002972" y="2057400"/>
            <a:ext cx="1611086" cy="1611086"/>
          </a:xfrm>
          <a:custGeom>
            <a:avLst/>
            <a:gdLst>
              <a:gd name="connsiteX0" fmla="*/ 805543 w 1611086"/>
              <a:gd name="connsiteY0" fmla="*/ 0 h 1611086"/>
              <a:gd name="connsiteX1" fmla="*/ 1611086 w 1611086"/>
              <a:gd name="connsiteY1" fmla="*/ 805543 h 1611086"/>
              <a:gd name="connsiteX2" fmla="*/ 805543 w 1611086"/>
              <a:gd name="connsiteY2" fmla="*/ 1611086 h 1611086"/>
              <a:gd name="connsiteX3" fmla="*/ 0 w 1611086"/>
              <a:gd name="connsiteY3" fmla="*/ 805543 h 1611086"/>
              <a:gd name="connsiteX4" fmla="*/ 805543 w 1611086"/>
              <a:gd name="connsiteY4" fmla="*/ 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86" h="1611086">
                <a:moveTo>
                  <a:pt x="805543" y="0"/>
                </a:moveTo>
                <a:cubicBezTo>
                  <a:pt x="1250432" y="0"/>
                  <a:pt x="1611086" y="360654"/>
                  <a:pt x="1611086" y="805543"/>
                </a:cubicBezTo>
                <a:cubicBezTo>
                  <a:pt x="1611086" y="1250432"/>
                  <a:pt x="1250432" y="1611086"/>
                  <a:pt x="805543" y="1611086"/>
                </a:cubicBezTo>
                <a:cubicBezTo>
                  <a:pt x="360654" y="1611086"/>
                  <a:pt x="0" y="1250432"/>
                  <a:pt x="0" y="805543"/>
                </a:cubicBezTo>
                <a:cubicBezTo>
                  <a:pt x="0" y="360654"/>
                  <a:pt x="360654" y="0"/>
                  <a:pt x="805543" y="0"/>
                </a:cubicBezTo>
                <a:close/>
              </a:path>
            </a:pathLst>
          </a:custGeom>
        </p:spPr>
        <p:txBody>
          <a:bodyPr rtlCol="0">
            <a:noAutofit/>
          </a:bodyPr>
          <a:lstStyle/>
          <a:p>
            <a:pPr lvl="0"/>
            <a:endParaRPr lang="zh-CN" altLang="en-US" noProof="0"/>
          </a:p>
        </p:txBody>
      </p:sp>
      <p:sp>
        <p:nvSpPr>
          <p:cNvPr id="20" name="图片占位符 19"/>
          <p:cNvSpPr>
            <a:spLocks noGrp="1"/>
          </p:cNvSpPr>
          <p:nvPr>
            <p:ph type="pic" sz="quarter" idx="14"/>
          </p:nvPr>
        </p:nvSpPr>
        <p:spPr>
          <a:xfrm>
            <a:off x="5295901" y="2057400"/>
            <a:ext cx="1611086" cy="1611086"/>
          </a:xfrm>
          <a:custGeom>
            <a:avLst/>
            <a:gdLst>
              <a:gd name="connsiteX0" fmla="*/ 805543 w 1611086"/>
              <a:gd name="connsiteY0" fmla="*/ 0 h 1611086"/>
              <a:gd name="connsiteX1" fmla="*/ 1611086 w 1611086"/>
              <a:gd name="connsiteY1" fmla="*/ 805543 h 1611086"/>
              <a:gd name="connsiteX2" fmla="*/ 805543 w 1611086"/>
              <a:gd name="connsiteY2" fmla="*/ 1611086 h 1611086"/>
              <a:gd name="connsiteX3" fmla="*/ 0 w 1611086"/>
              <a:gd name="connsiteY3" fmla="*/ 805543 h 1611086"/>
              <a:gd name="connsiteX4" fmla="*/ 805543 w 1611086"/>
              <a:gd name="connsiteY4" fmla="*/ 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86" h="1611086">
                <a:moveTo>
                  <a:pt x="805543" y="0"/>
                </a:moveTo>
                <a:cubicBezTo>
                  <a:pt x="1250432" y="0"/>
                  <a:pt x="1611086" y="360654"/>
                  <a:pt x="1611086" y="805543"/>
                </a:cubicBezTo>
                <a:cubicBezTo>
                  <a:pt x="1611086" y="1250432"/>
                  <a:pt x="1250432" y="1611086"/>
                  <a:pt x="805543" y="1611086"/>
                </a:cubicBezTo>
                <a:cubicBezTo>
                  <a:pt x="360654" y="1611086"/>
                  <a:pt x="0" y="1250432"/>
                  <a:pt x="0" y="805543"/>
                </a:cubicBezTo>
                <a:cubicBezTo>
                  <a:pt x="0" y="360654"/>
                  <a:pt x="360654" y="0"/>
                  <a:pt x="805543" y="0"/>
                </a:cubicBezTo>
                <a:close/>
              </a:path>
            </a:pathLst>
          </a:custGeom>
        </p:spPr>
        <p:txBody>
          <a:bodyPr rtlCol="0">
            <a:noAutofit/>
          </a:bodyPr>
          <a:lstStyle/>
          <a:p>
            <a:pPr lvl="0"/>
            <a:endParaRPr lang="zh-CN" altLang="en-US" noProof="0"/>
          </a:p>
        </p:txBody>
      </p:sp>
      <p:sp>
        <p:nvSpPr>
          <p:cNvPr id="23" name="图片占位符 22"/>
          <p:cNvSpPr>
            <a:spLocks noGrp="1"/>
          </p:cNvSpPr>
          <p:nvPr>
            <p:ph type="pic" sz="quarter" idx="15"/>
          </p:nvPr>
        </p:nvSpPr>
        <p:spPr>
          <a:xfrm>
            <a:off x="8588829" y="2057400"/>
            <a:ext cx="1611086" cy="1611086"/>
          </a:xfrm>
          <a:custGeom>
            <a:avLst/>
            <a:gdLst>
              <a:gd name="connsiteX0" fmla="*/ 805543 w 1611086"/>
              <a:gd name="connsiteY0" fmla="*/ 0 h 1611086"/>
              <a:gd name="connsiteX1" fmla="*/ 1611086 w 1611086"/>
              <a:gd name="connsiteY1" fmla="*/ 805543 h 1611086"/>
              <a:gd name="connsiteX2" fmla="*/ 805543 w 1611086"/>
              <a:gd name="connsiteY2" fmla="*/ 1611086 h 1611086"/>
              <a:gd name="connsiteX3" fmla="*/ 0 w 1611086"/>
              <a:gd name="connsiteY3" fmla="*/ 805543 h 1611086"/>
              <a:gd name="connsiteX4" fmla="*/ 805543 w 1611086"/>
              <a:gd name="connsiteY4" fmla="*/ 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86" h="1611086">
                <a:moveTo>
                  <a:pt x="805543" y="0"/>
                </a:moveTo>
                <a:cubicBezTo>
                  <a:pt x="1250432" y="0"/>
                  <a:pt x="1611086" y="360654"/>
                  <a:pt x="1611086" y="805543"/>
                </a:cubicBezTo>
                <a:cubicBezTo>
                  <a:pt x="1611086" y="1250432"/>
                  <a:pt x="1250432" y="1611086"/>
                  <a:pt x="805543" y="1611086"/>
                </a:cubicBezTo>
                <a:cubicBezTo>
                  <a:pt x="360654" y="1611086"/>
                  <a:pt x="0" y="1250432"/>
                  <a:pt x="0" y="805543"/>
                </a:cubicBezTo>
                <a:cubicBezTo>
                  <a:pt x="0" y="360654"/>
                  <a:pt x="360654" y="0"/>
                  <a:pt x="805543" y="0"/>
                </a:cubicBezTo>
                <a:close/>
              </a:path>
            </a:pathLst>
          </a:custGeom>
        </p:spPr>
        <p:txBody>
          <a:bodyPr rtlCol="0">
            <a:noAutofit/>
          </a:bodyPr>
          <a:lstStyle/>
          <a:p>
            <a:pPr lvl="0"/>
            <a:endParaRPr lang="zh-CN" altLang="en-US" noProof="0"/>
          </a:p>
        </p:txBody>
      </p:sp>
      <p:sp>
        <p:nvSpPr>
          <p:cNvPr id="27" name="日期占位符 3"/>
          <p:cNvSpPr>
            <a:spLocks noGrp="1"/>
          </p:cNvSpPr>
          <p:nvPr>
            <p:ph type="dt" sz="half" idx="16"/>
          </p:nvPr>
        </p:nvSpPr>
        <p:spPr/>
        <p:txBody>
          <a:bodyPr/>
          <a:lstStyle>
            <a:lvl1pPr>
              <a:defRPr/>
            </a:lvl1pPr>
          </a:lstStyle>
          <a:p>
            <a:pPr>
              <a:defRPr/>
            </a:pPr>
            <a:endParaRPr lang="zh-CN" altLang="en-US"/>
          </a:p>
        </p:txBody>
      </p:sp>
      <p:sp>
        <p:nvSpPr>
          <p:cNvPr id="28" name="页脚占位符 4"/>
          <p:cNvSpPr>
            <a:spLocks noGrp="1"/>
          </p:cNvSpPr>
          <p:nvPr>
            <p:ph type="ftr" sz="quarter" idx="17"/>
          </p:nvPr>
        </p:nvSpPr>
        <p:spPr/>
        <p:txBody>
          <a:bodyPr/>
          <a:lstStyle>
            <a:lvl1pPr>
              <a:defRPr/>
            </a:lvl1pPr>
          </a:lstStyle>
          <a:p>
            <a:pPr>
              <a:defRPr/>
            </a:pPr>
            <a:endParaRPr lang="zh-CN" altLang="en-US"/>
          </a:p>
        </p:txBody>
      </p:sp>
      <p:sp>
        <p:nvSpPr>
          <p:cNvPr id="29" name="灯片编号占位符 5"/>
          <p:cNvSpPr>
            <a:spLocks noGrp="1"/>
          </p:cNvSpPr>
          <p:nvPr>
            <p:ph type="sldNum" sz="quarter" idx="18"/>
          </p:nvPr>
        </p:nvSpPr>
        <p:spPr/>
        <p:txBody>
          <a:bodyPr/>
          <a:lstStyle>
            <a:lvl1pPr>
              <a:defRPr/>
            </a:lvl1pPr>
          </a:lstStyle>
          <a:p>
            <a:pPr>
              <a:defRPr/>
            </a:pPr>
            <a:fld id="{07A77B66-CFED-4459-AC8B-295385090676}"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段2图式">
    <p:spTree>
      <p:nvGrpSpPr>
        <p:cNvPr id="1" name=""/>
        <p:cNvGrpSpPr/>
        <p:nvPr/>
      </p:nvGrpSpPr>
      <p:grpSpPr>
        <a:xfrm>
          <a:off x="0" y="0"/>
          <a:ext cx="0" cy="0"/>
          <a:chOff x="0" y="0"/>
          <a:chExt cx="0" cy="0"/>
        </a:xfrm>
      </p:grpSpPr>
      <p:sp>
        <p:nvSpPr>
          <p:cNvPr id="7" name="矩形 6"/>
          <p:cNvSpPr/>
          <p:nvPr/>
        </p:nvSpPr>
        <p:spPr>
          <a:xfrm>
            <a:off x="4327525" y="1392238"/>
            <a:ext cx="3536950" cy="3851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cxnSp>
        <p:nvCxnSpPr>
          <p:cNvPr id="12" name="直接箭头连接符 17"/>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19" name="文本占位符 18"/>
          <p:cNvSpPr>
            <a:spLocks noGrp="1"/>
          </p:cNvSpPr>
          <p:nvPr>
            <p:ph type="body" sz="quarter" idx="13"/>
          </p:nvPr>
        </p:nvSpPr>
        <p:spPr>
          <a:xfrm>
            <a:off x="674077" y="5443570"/>
            <a:ext cx="10858500" cy="748228"/>
          </a:xfrm>
        </p:spPr>
        <p:txBody>
          <a:bodyPr/>
          <a:lstStyle>
            <a:lvl1pPr marL="0" marR="0" indent="0" algn="l" defTabSz="914400" rtl="0" eaLnBrk="1" fontAlgn="auto" latinLnBrk="0" hangingPunct="1">
              <a:lnSpc>
                <a:spcPct val="120000"/>
              </a:lnSpc>
              <a:spcBef>
                <a:spcPts val="1000"/>
              </a:spcBef>
              <a:spcAft>
                <a:spcPts val="0"/>
              </a:spcAft>
              <a:buClrTx/>
              <a:buSzTx/>
              <a:buFontTx/>
              <a:buNone/>
              <a:defRPr lang="zh-CN" altLang="en-US" sz="1800" kern="1200" spc="300" dirty="0" smtClean="0">
                <a:solidFill>
                  <a:schemeClr val="tx1">
                    <a:lumMod val="85000"/>
                    <a:lumOff val="15000"/>
                  </a:schemeClr>
                </a:solidFill>
                <a:latin typeface="+mn-lt"/>
                <a:ea typeface="+mn-ea"/>
                <a:cs typeface="+mn-cs"/>
              </a:defRPr>
            </a:lvl1pPr>
            <a:lvl4pPr marL="1371600" indent="0">
              <a:buNone/>
              <a:defRPr/>
            </a:lvl4pPr>
          </a:lstStyle>
          <a:p>
            <a:pPr lvl="0"/>
            <a:r>
              <a:rPr lang="zh-CN" altLang="en-US" noProof="1"/>
              <a:t>单击此处编辑母版文本样式</a:t>
            </a:r>
            <a:endParaRPr lang="zh-CN" altLang="en-US" noProof="1"/>
          </a:p>
        </p:txBody>
      </p:sp>
      <p:sp>
        <p:nvSpPr>
          <p:cNvPr id="24" name="图片占位符 23"/>
          <p:cNvSpPr>
            <a:spLocks noGrp="1"/>
          </p:cNvSpPr>
          <p:nvPr>
            <p:ph type="pic" sz="quarter" idx="14"/>
          </p:nvPr>
        </p:nvSpPr>
        <p:spPr>
          <a:xfrm>
            <a:off x="660400" y="1391559"/>
            <a:ext cx="3536462" cy="3851998"/>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rtlCol="0">
            <a:noAutofit/>
          </a:bodyPr>
          <a:lstStyle/>
          <a:p>
            <a:pPr lvl="0"/>
            <a:endParaRPr lang="zh-CN" altLang="en-US" noProof="0" dirty="0"/>
          </a:p>
        </p:txBody>
      </p:sp>
      <p:sp>
        <p:nvSpPr>
          <p:cNvPr id="25" name="图片占位符 24"/>
          <p:cNvSpPr>
            <a:spLocks noGrp="1"/>
          </p:cNvSpPr>
          <p:nvPr>
            <p:ph type="pic" sz="quarter" idx="15"/>
          </p:nvPr>
        </p:nvSpPr>
        <p:spPr>
          <a:xfrm>
            <a:off x="7982438" y="1391559"/>
            <a:ext cx="3536462" cy="3851998"/>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rtlCol="0">
            <a:noAutofit/>
          </a:bodyPr>
          <a:lstStyle/>
          <a:p>
            <a:pPr lvl="0"/>
            <a:endParaRPr lang="zh-CN" altLang="en-US" noProof="0"/>
          </a:p>
        </p:txBody>
      </p:sp>
      <p:sp>
        <p:nvSpPr>
          <p:cNvPr id="29" name="文本占位符 28"/>
          <p:cNvSpPr>
            <a:spLocks noGrp="1"/>
          </p:cNvSpPr>
          <p:nvPr>
            <p:ph type="body" sz="quarter" idx="16"/>
          </p:nvPr>
        </p:nvSpPr>
        <p:spPr>
          <a:xfrm>
            <a:off x="4347089" y="3354377"/>
            <a:ext cx="3489325" cy="1597001"/>
          </a:xfrm>
          <a:noFill/>
          <a:ln>
            <a:noFill/>
          </a:ln>
        </p:spPr>
        <p:txBody>
          <a:bodyPr rtlCol="0">
            <a:noAutofit/>
          </a:bodyPr>
          <a:lstStyle>
            <a:lvl1pPr marL="0" indent="0" algn="ctr">
              <a:spcBef>
                <a:spcPts val="0"/>
              </a:spcBef>
              <a:buFontTx/>
              <a:buNone/>
              <a:defRPr lang="zh-CN" altLang="en-US" sz="4000" dirty="0" smtClean="0">
                <a:solidFill>
                  <a:schemeClr val="bg1"/>
                </a:solidFill>
                <a:latin typeface="+mj-ea"/>
                <a:ea typeface="+mj-ea"/>
              </a:defRPr>
            </a:lvl1pPr>
          </a:lstStyle>
          <a:p>
            <a:pPr lvl="0"/>
            <a:r>
              <a:rPr lang="zh-CN" altLang="en-US" noProof="1"/>
              <a:t>单击此处编辑母版文本样式</a:t>
            </a:r>
            <a:endParaRPr lang="zh-CN" altLang="en-US" noProof="1"/>
          </a:p>
          <a:p>
            <a:pPr lvl="1"/>
            <a:r>
              <a:rPr lang="zh-CN" altLang="en-US" noProof="1"/>
              <a:t>二级</a:t>
            </a:r>
            <a:endParaRPr lang="zh-CN" altLang="en-US" noProof="1"/>
          </a:p>
        </p:txBody>
      </p:sp>
      <p:sp>
        <p:nvSpPr>
          <p:cNvPr id="13" name="日期占位符 2"/>
          <p:cNvSpPr>
            <a:spLocks noGrp="1"/>
          </p:cNvSpPr>
          <p:nvPr>
            <p:ph type="dt" sz="half" idx="17"/>
          </p:nvPr>
        </p:nvSpPr>
        <p:spPr/>
        <p:txBody>
          <a:bodyPr/>
          <a:lstStyle>
            <a:lvl1pPr>
              <a:defRPr/>
            </a:lvl1pPr>
          </a:lstStyle>
          <a:p>
            <a:pPr>
              <a:defRPr/>
            </a:pPr>
            <a:endParaRPr lang="zh-CN" altLang="en-US"/>
          </a:p>
        </p:txBody>
      </p:sp>
      <p:sp>
        <p:nvSpPr>
          <p:cNvPr id="14" name="页脚占位符 3"/>
          <p:cNvSpPr>
            <a:spLocks noGrp="1"/>
          </p:cNvSpPr>
          <p:nvPr>
            <p:ph type="ftr" sz="quarter" idx="18"/>
          </p:nvPr>
        </p:nvSpPr>
        <p:spPr/>
        <p:txBody>
          <a:bodyPr/>
          <a:lstStyle>
            <a:lvl1pPr>
              <a:defRPr/>
            </a:lvl1pPr>
          </a:lstStyle>
          <a:p>
            <a:pPr>
              <a:defRPr/>
            </a:pPr>
            <a:endParaRPr lang="zh-CN" altLang="en-US"/>
          </a:p>
        </p:txBody>
      </p:sp>
      <p:sp>
        <p:nvSpPr>
          <p:cNvPr id="15" name="灯片编号占位符 4"/>
          <p:cNvSpPr>
            <a:spLocks noGrp="1"/>
          </p:cNvSpPr>
          <p:nvPr>
            <p:ph type="sldNum" sz="quarter" idx="19"/>
          </p:nvPr>
        </p:nvSpPr>
        <p:spPr/>
        <p:txBody>
          <a:bodyPr/>
          <a:lstStyle>
            <a:lvl1pPr>
              <a:defRPr/>
            </a:lvl1pPr>
          </a:lstStyle>
          <a:p>
            <a:pPr>
              <a:defRPr/>
            </a:pPr>
            <a:fld id="{D930A826-E470-4DC3-B5E6-169EF2C469E8}"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段2图式_2">
    <p:spTree>
      <p:nvGrpSpPr>
        <p:cNvPr id="1" name=""/>
        <p:cNvGrpSpPr/>
        <p:nvPr/>
      </p:nvGrpSpPr>
      <p:grpSpPr>
        <a:xfrm>
          <a:off x="0" y="0"/>
          <a:ext cx="0" cy="0"/>
          <a:chOff x="0" y="0"/>
          <a:chExt cx="0" cy="0"/>
        </a:xfrm>
      </p:grpSpPr>
      <p:sp>
        <p:nvSpPr>
          <p:cNvPr id="5" name="矩形 4"/>
          <p:cNvSpPr/>
          <p:nvPr/>
        </p:nvSpPr>
        <p:spPr>
          <a:xfrm>
            <a:off x="-7938" y="346075"/>
            <a:ext cx="385763"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414338" y="346075"/>
            <a:ext cx="107950" cy="561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 name="图片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94888" y="434975"/>
            <a:ext cx="17922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67143" y="6369559"/>
            <a:ext cx="1685193" cy="184666"/>
          </a:xfrm>
          <a:prstGeom prst="rect">
            <a:avLst/>
          </a:prstGeom>
          <a:noFill/>
        </p:spPr>
        <p:txBody>
          <a:bodyPr lIns="0" tIns="0" rIns="0" bIns="0">
            <a:spAutoFit/>
          </a:bodyPr>
          <a:lstStyle/>
          <a:p>
            <a:pPr eaLnBrk="1" fontAlgn="auto" hangingPunct="1">
              <a:spcBef>
                <a:spcPts val="0"/>
              </a:spcBef>
              <a:spcAft>
                <a:spcPts val="0"/>
              </a:spcAft>
              <a:defRPr/>
            </a:pPr>
            <a:r>
              <a:rPr lang="zh-CN" altLang="en-US" sz="1200" spc="300" dirty="0">
                <a:solidFill>
                  <a:schemeClr val="bg2">
                    <a:lumMod val="25000"/>
                    <a:alpha val="42000"/>
                  </a:schemeClr>
                </a:solidFill>
                <a:latin typeface="+mj-ea"/>
                <a:ea typeface="+mj-ea"/>
                <a:sym typeface="+mn-ea"/>
              </a:rPr>
              <a:t>学为人师行为世范</a:t>
            </a:r>
            <a:endParaRPr lang="zh-CN" altLang="en-US" sz="1200" spc="300" dirty="0">
              <a:solidFill>
                <a:schemeClr val="bg2">
                  <a:lumMod val="25000"/>
                  <a:alpha val="42000"/>
                </a:schemeClr>
              </a:solidFill>
              <a:latin typeface="+mj-ea"/>
              <a:ea typeface="+mj-ea"/>
              <a:sym typeface="+mn-ea"/>
            </a:endParaRPr>
          </a:p>
        </p:txBody>
      </p:sp>
      <p:cxnSp>
        <p:nvCxnSpPr>
          <p:cNvPr id="9" name="直接箭头连接符 17"/>
          <p:cNvCxnSpPr/>
          <p:nvPr/>
        </p:nvCxnSpPr>
        <p:spPr>
          <a:xfrm>
            <a:off x="660400" y="1016000"/>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标题 1"/>
          <p:cNvSpPr>
            <a:spLocks noGrp="1"/>
          </p:cNvSpPr>
          <p:nvPr>
            <p:ph type="title"/>
          </p:nvPr>
        </p:nvSpPr>
        <p:spPr>
          <a:xfrm>
            <a:off x="660400" y="345937"/>
            <a:ext cx="9233879" cy="663575"/>
          </a:xfrm>
        </p:spPr>
        <p:txBody>
          <a:bodyPr/>
          <a:lstStyle/>
          <a:p>
            <a:r>
              <a:rPr lang="zh-CN" altLang="en-US" noProof="1"/>
              <a:t>单击此处编辑母版标题样式</a:t>
            </a:r>
            <a:endParaRPr lang="zh-CN" altLang="en-US" noProof="1"/>
          </a:p>
        </p:txBody>
      </p:sp>
      <p:sp>
        <p:nvSpPr>
          <p:cNvPr id="24" name="图片占位符 23"/>
          <p:cNvSpPr>
            <a:spLocks noGrp="1"/>
          </p:cNvSpPr>
          <p:nvPr>
            <p:ph type="pic" sz="quarter" idx="14"/>
          </p:nvPr>
        </p:nvSpPr>
        <p:spPr>
          <a:xfrm>
            <a:off x="660400" y="1150574"/>
            <a:ext cx="2446215" cy="4983526"/>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rtlCol="0">
            <a:noAutofit/>
          </a:bodyPr>
          <a:lstStyle/>
          <a:p>
            <a:pPr lvl="0"/>
            <a:endParaRPr lang="zh-CN" altLang="en-US" noProof="0" dirty="0"/>
          </a:p>
        </p:txBody>
      </p:sp>
      <p:sp>
        <p:nvSpPr>
          <p:cNvPr id="20" name="图片占位符 23"/>
          <p:cNvSpPr>
            <a:spLocks noGrp="1"/>
          </p:cNvSpPr>
          <p:nvPr>
            <p:ph type="pic" sz="quarter" idx="15"/>
          </p:nvPr>
        </p:nvSpPr>
        <p:spPr>
          <a:xfrm>
            <a:off x="3180861" y="1150574"/>
            <a:ext cx="2446215" cy="4983526"/>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rtlCol="0">
            <a:noAutofit/>
          </a:bodyPr>
          <a:lstStyle/>
          <a:p>
            <a:pPr lvl="0"/>
            <a:endParaRPr lang="zh-CN" altLang="en-US" noProof="0" dirty="0"/>
          </a:p>
        </p:txBody>
      </p:sp>
      <p:sp>
        <p:nvSpPr>
          <p:cNvPr id="10" name="日期占位符 2"/>
          <p:cNvSpPr>
            <a:spLocks noGrp="1"/>
          </p:cNvSpPr>
          <p:nvPr>
            <p:ph type="dt" sz="half" idx="16"/>
          </p:nvPr>
        </p:nvSpPr>
        <p:spPr/>
        <p:txBody>
          <a:bodyPr/>
          <a:lstStyle>
            <a:lvl1pPr>
              <a:defRPr/>
            </a:lvl1pPr>
          </a:lstStyle>
          <a:p>
            <a:pPr>
              <a:defRPr/>
            </a:pPr>
            <a:endParaRPr lang="zh-CN" altLang="en-US"/>
          </a:p>
        </p:txBody>
      </p:sp>
      <p:sp>
        <p:nvSpPr>
          <p:cNvPr id="11" name="页脚占位符 3"/>
          <p:cNvSpPr>
            <a:spLocks noGrp="1"/>
          </p:cNvSpPr>
          <p:nvPr>
            <p:ph type="ftr" sz="quarter" idx="17"/>
          </p:nvPr>
        </p:nvSpPr>
        <p:spPr/>
        <p:txBody>
          <a:bodyPr/>
          <a:lstStyle>
            <a:lvl1pPr>
              <a:defRPr/>
            </a:lvl1pPr>
          </a:lstStyle>
          <a:p>
            <a:pPr>
              <a:defRPr/>
            </a:pPr>
            <a:endParaRPr lang="zh-CN" altLang="en-US"/>
          </a:p>
        </p:txBody>
      </p:sp>
      <p:sp>
        <p:nvSpPr>
          <p:cNvPr id="12" name="灯片编号占位符 4"/>
          <p:cNvSpPr>
            <a:spLocks noGrp="1"/>
          </p:cNvSpPr>
          <p:nvPr>
            <p:ph type="sldNum" sz="quarter" idx="18"/>
          </p:nvPr>
        </p:nvSpPr>
        <p:spPr/>
        <p:txBody>
          <a:bodyPr/>
          <a:lstStyle>
            <a:lvl1pPr>
              <a:defRPr/>
            </a:lvl1pPr>
          </a:lstStyle>
          <a:p>
            <a:pPr>
              <a:defRPr/>
            </a:pPr>
            <a:fld id="{7192BD03-A400-4860-AD87-A933FD963733}"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60400" y="346075"/>
            <a:ext cx="10858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nvPr>
        </p:nvSpPr>
        <p:spPr bwMode="auto">
          <a:xfrm>
            <a:off x="660400" y="1130300"/>
            <a:ext cx="108585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lvl="0"/>
            <a:r>
              <a:rPr lang="zh-CN" altLang="en-US"/>
              <a:t>编辑母版文本样式</a:t>
            </a:r>
            <a:endParaRPr lang="zh-CN" altLang="en-US"/>
          </a:p>
          <a:p>
            <a:pPr lvl="1"/>
            <a:r>
              <a:rPr lang="zh-CN" altLang="en-US"/>
              <a:t>第二级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09B65817-26F6-41A9-A382-205325DD699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rtl="0" eaLnBrk="0" fontAlgn="base" hangingPunct="0">
        <a:lnSpc>
          <a:spcPct val="90000"/>
        </a:lnSpc>
        <a:spcBef>
          <a:spcPct val="0"/>
        </a:spcBef>
        <a:spcAft>
          <a:spcPct val="0"/>
        </a:spcAft>
        <a:defRPr sz="4400" kern="1200" spc="300">
          <a:solidFill>
            <a:schemeClr val="accent1"/>
          </a:solidFill>
          <a:latin typeface="+mj-lt"/>
          <a:ea typeface="+mj-ea"/>
          <a:cs typeface="启功字体简体"/>
        </a:defRPr>
      </a:lvl1pPr>
      <a:lvl2pPr algn="l" rtl="0" eaLnBrk="0" fontAlgn="base" hangingPunct="0">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2pPr>
      <a:lvl3pPr algn="l" rtl="0" eaLnBrk="0" fontAlgn="base" hangingPunct="0">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3pPr>
      <a:lvl4pPr algn="l" rtl="0" eaLnBrk="0" fontAlgn="base" hangingPunct="0">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4pPr>
      <a:lvl5pPr algn="l" rtl="0" eaLnBrk="0" fontAlgn="base" hangingPunct="0">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5pPr>
      <a:lvl6pPr marL="457200" algn="l" rtl="0" fontAlgn="base">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6pPr>
      <a:lvl7pPr marL="914400" algn="l" rtl="0" fontAlgn="base">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7pPr>
      <a:lvl8pPr marL="1371600" algn="l" rtl="0" fontAlgn="base">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8pPr>
      <a:lvl9pPr marL="1828800" algn="l" rtl="0" fontAlgn="base">
        <a:lnSpc>
          <a:spcPct val="90000"/>
        </a:lnSpc>
        <a:spcBef>
          <a:spcPct val="0"/>
        </a:spcBef>
        <a:spcAft>
          <a:spcPct val="0"/>
        </a:spcAft>
        <a:defRPr sz="4400">
          <a:solidFill>
            <a:schemeClr val="accent1"/>
          </a:solidFill>
          <a:latin typeface="Arial Black" panose="020B0A04020102020204" pitchFamily="34" charset="0"/>
          <a:ea typeface="启功字体简体"/>
          <a:cs typeface="启功字体简体"/>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800" kern="1200" spc="3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sz="2400" kern="1200" spc="3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spc="3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spc="3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占位符 5"/>
          <p:cNvPicPr>
            <a:picLocks noGrp="1" noChangeAspect="1" noChangeArrowheads="1"/>
          </p:cNvPicPr>
          <p:nvPr>
            <p:ph type="pic" sz="quarter" idx="10"/>
          </p:nvPr>
        </p:nvPicPr>
        <p:blipFill>
          <a:blip r:embed="rId1">
            <a:extLst>
              <a:ext uri="{28A0092B-C50C-407E-A947-70E740481C1C}">
                <a14:useLocalDpi xmlns:a14="http://schemas.microsoft.com/office/drawing/2010/main" val="0"/>
              </a:ext>
            </a:extLst>
          </a:blip>
          <a:srcRect l="1857" r="1857"/>
          <a:stretch>
            <a:fillRect/>
          </a:stretch>
        </p:blipFill>
        <p:spPr>
          <a:xfrm>
            <a:off x="0" y="0"/>
            <a:ext cx="12192000" cy="2308225"/>
          </a:xfrm>
        </p:spPr>
      </p:pic>
      <p:sp>
        <p:nvSpPr>
          <p:cNvPr id="3080" name="文本框 99"/>
          <p:cNvSpPr txBox="1"/>
          <p:nvPr/>
        </p:nvSpPr>
        <p:spPr>
          <a:xfrm>
            <a:off x="2584450" y="3312175"/>
            <a:ext cx="7023100" cy="1569660"/>
          </a:xfrm>
          <a:prstGeom prst="rect">
            <a:avLst/>
          </a:prstGeom>
          <a:noFill/>
          <a:ln w="9525">
            <a:noFill/>
          </a:ln>
        </p:spPr>
        <p:txBody>
          <a:bodyPr wrap="square" anchor="t" anchorCtr="0">
            <a:spAutoFit/>
          </a:bodyPr>
          <a:lstStyle/>
          <a:p>
            <a:pPr algn="ctr"/>
            <a:r>
              <a:rPr lang="zh-CN" altLang="zh-CN" sz="4800" b="1" dirty="0">
                <a:latin typeface="Arial" panose="020B0604020202020204" pitchFamily="34" charset="0"/>
                <a:ea typeface="微软雅黑" panose="020B0503020204020204" charset="-122"/>
              </a:rPr>
              <a:t>毕业生就业系统填写说明</a:t>
            </a:r>
            <a:r>
              <a:rPr lang="zh-CN" altLang="en-US" sz="4800" b="1" dirty="0">
                <a:latin typeface="Arial" panose="020B0604020202020204" pitchFamily="34" charset="0"/>
                <a:ea typeface="微软雅黑" panose="020B0503020204020204" charset="-122"/>
              </a:rPr>
              <a:t>（毕业生版）</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320675" y="1115250"/>
          <a:ext cx="11524615" cy="4551680"/>
        </p:xfrm>
        <a:graphic>
          <a:graphicData uri="http://schemas.openxmlformats.org/drawingml/2006/table">
            <a:tbl>
              <a:tblPr firstRow="1" bandRow="1">
                <a:tableStyleId>{5C22544A-7EE6-4342-B048-85BDC9FD1C3A}</a:tableStyleId>
              </a:tblPr>
              <a:tblGrid>
                <a:gridCol w="1492250"/>
                <a:gridCol w="1724660"/>
                <a:gridCol w="1180465"/>
                <a:gridCol w="4973955"/>
                <a:gridCol w="2153285"/>
              </a:tblGrid>
              <a:tr h="425450">
                <a:tc gridSpan="2">
                  <a:txBody>
                    <a:bodyPr/>
                    <a:lstStyle/>
                    <a:p>
                      <a:pPr algn="ctr">
                        <a:buNone/>
                      </a:pPr>
                      <a:r>
                        <a:rPr lang="zh-CN" altLang="en-US" dirty="0">
                          <a:solidFill>
                            <a:schemeClr val="bg1"/>
                          </a:solidFill>
                          <a:latin typeface="+mn-ea"/>
                          <a:ea typeface="+mn-ea"/>
                        </a:rPr>
                        <a:t>就业形式</a:t>
                      </a:r>
                      <a:endParaRPr lang="zh-CN" altLang="en-US" dirty="0">
                        <a:solidFill>
                          <a:schemeClr val="bg1"/>
                        </a:solidFill>
                        <a:latin typeface="+mn-ea"/>
                        <a:ea typeface="+mn-ea"/>
                      </a:endParaRPr>
                    </a:p>
                  </a:txBody>
                  <a:tcPr anchor="ctr"/>
                </a:tc>
                <a:tc hMerge="1">
                  <a:tcPr anchor="ctr"/>
                </a:tc>
                <a:tc>
                  <a:txBody>
                    <a:bodyPr/>
                    <a:lstStyle/>
                    <a:p>
                      <a:pPr algn="ctr">
                        <a:buNone/>
                      </a:pPr>
                      <a:r>
                        <a:rPr lang="zh-CN" altLang="en-US" dirty="0">
                          <a:solidFill>
                            <a:schemeClr val="bg1"/>
                          </a:solidFill>
                          <a:latin typeface="+mn-ea"/>
                          <a:ea typeface="+mn-ea"/>
                        </a:rPr>
                        <a:t>毕业去向</a:t>
                      </a:r>
                      <a:endParaRPr lang="zh-CN" altLang="en-US" dirty="0">
                        <a:solidFill>
                          <a:schemeClr val="bg1"/>
                        </a:solidFill>
                        <a:latin typeface="+mn-ea"/>
                        <a:ea typeface="+mn-ea"/>
                      </a:endParaRPr>
                    </a:p>
                  </a:txBody>
                  <a:tcPr anchor="ctr"/>
                </a:tc>
                <a:tc>
                  <a:txBody>
                    <a:bodyPr/>
                    <a:lstStyle/>
                    <a:p>
                      <a:pPr algn="ctr">
                        <a:buNone/>
                      </a:pPr>
                      <a:r>
                        <a:rPr lang="zh-CN" altLang="en-US">
                          <a:solidFill>
                            <a:schemeClr val="bg1"/>
                          </a:solidFill>
                          <a:latin typeface="+mn-ea"/>
                          <a:ea typeface="+mn-ea"/>
                        </a:rPr>
                        <a:t>材料</a:t>
                      </a:r>
                      <a:endParaRPr lang="zh-CN" altLang="en-US">
                        <a:solidFill>
                          <a:schemeClr val="bg1"/>
                        </a:solidFill>
                        <a:latin typeface="+mn-ea"/>
                        <a:ea typeface="+mn-ea"/>
                      </a:endParaRPr>
                    </a:p>
                  </a:txBody>
                  <a:tcPr anchor="ctr"/>
                </a:tc>
                <a:tc>
                  <a:txBody>
                    <a:bodyPr/>
                    <a:lstStyle/>
                    <a:p>
                      <a:pPr algn="ctr">
                        <a:buNone/>
                      </a:pPr>
                      <a:r>
                        <a:rPr lang="zh-CN" altLang="en-US">
                          <a:solidFill>
                            <a:schemeClr val="bg1"/>
                          </a:solidFill>
                        </a:rPr>
                        <a:t>注意事项</a:t>
                      </a:r>
                      <a:endParaRPr lang="zh-CN" altLang="en-US">
                        <a:solidFill>
                          <a:schemeClr val="bg1"/>
                        </a:solidFill>
                      </a:endParaRPr>
                    </a:p>
                  </a:txBody>
                  <a:tcPr anchor="ctr"/>
                </a:tc>
              </a:tr>
              <a:tr h="1306830">
                <a:tc rowSpan="2">
                  <a:txBody>
                    <a:bodyPr/>
                    <a:lstStyle/>
                    <a:p>
                      <a:pPr algn="ctr">
                        <a:buNone/>
                      </a:pPr>
                      <a:r>
                        <a:rPr lang="zh-CN" altLang="en-US" b="1">
                          <a:latin typeface="+mn-ea"/>
                          <a:ea typeface="+mn-ea"/>
                        </a:rPr>
                        <a:t>签就业协议</a:t>
                      </a:r>
                      <a:endParaRPr lang="zh-CN" altLang="en-US" b="1">
                        <a:solidFill>
                          <a:schemeClr val="tx1"/>
                        </a:solidFill>
                        <a:latin typeface="+mn-ea"/>
                        <a:ea typeface="+mn-ea"/>
                      </a:endParaRPr>
                    </a:p>
                  </a:txBody>
                  <a:tcPr anchor="ctr"/>
                </a:tc>
                <a:tc>
                  <a:txBody>
                    <a:bodyPr/>
                    <a:lstStyle/>
                    <a:p>
                      <a:pPr algn="ctr">
                        <a:buNone/>
                      </a:pPr>
                      <a:r>
                        <a:rPr lang="zh-CN" altLang="en-US" dirty="0">
                          <a:solidFill>
                            <a:schemeClr val="tx1"/>
                          </a:solidFill>
                          <a:latin typeface="+mn-ea"/>
                          <a:ea typeface="+mn-ea"/>
                        </a:rPr>
                        <a:t>签三方</a:t>
                      </a:r>
                      <a:endParaRPr lang="zh-CN" altLang="en-US" dirty="0">
                        <a:solidFill>
                          <a:schemeClr val="tx1"/>
                        </a:solidFill>
                        <a:latin typeface="+mn-ea"/>
                        <a:ea typeface="+mn-ea"/>
                      </a:endParaRPr>
                    </a:p>
                  </a:txBody>
                  <a:tcPr anchor="ctr"/>
                </a:tc>
                <a:tc rowSpan="2">
                  <a:txBody>
                    <a:bodyPr/>
                    <a:lstStyle/>
                    <a:p>
                      <a:pPr algn="ctr">
                        <a:buNone/>
                      </a:pPr>
                      <a:r>
                        <a:rPr lang="zh-CN" altLang="en-US" sz="1800" dirty="0">
                          <a:solidFill>
                            <a:schemeClr val="tx1"/>
                          </a:solidFill>
                          <a:latin typeface="+mn-ea"/>
                          <a:ea typeface="+mn-ea"/>
                        </a:rPr>
                        <a:t>派遣</a:t>
                      </a:r>
                      <a:endParaRPr lang="zh-CN" altLang="en-US" sz="1800" dirty="0">
                        <a:solidFill>
                          <a:schemeClr val="tx1"/>
                        </a:solidFill>
                        <a:latin typeface="+mn-ea"/>
                        <a:ea typeface="+mn-ea"/>
                      </a:endParaRPr>
                    </a:p>
                  </a:txBody>
                  <a:tcPr anchor="ctr"/>
                </a:tc>
                <a:tc>
                  <a:txBody>
                    <a:bodyPr/>
                    <a:lstStyle/>
                    <a:p>
                      <a:pPr marL="342900" indent="-342900" algn="just">
                        <a:buFont typeface="Arial" panose="020B0604020202020204" pitchFamily="34" charset="0"/>
                        <a:buAutoNum type="arabicPeriod"/>
                      </a:pPr>
                      <a:r>
                        <a:rPr lang="zh-CN" altLang="en-US" sz="1800" dirty="0">
                          <a:solidFill>
                            <a:schemeClr val="tx1"/>
                          </a:solidFill>
                          <a:latin typeface="+mn-ea"/>
                          <a:ea typeface="+mn-ea"/>
                          <a:sym typeface="+mn-ea"/>
                        </a:rPr>
                        <a:t>三方首联原件</a:t>
                      </a:r>
                      <a:endParaRPr lang="zh-CN" altLang="en-US" sz="1800" dirty="0">
                        <a:solidFill>
                          <a:schemeClr val="tx1"/>
                        </a:solidFill>
                        <a:latin typeface="+mn-ea"/>
                        <a:ea typeface="+mn-ea"/>
                        <a:sym typeface="+mn-ea"/>
                      </a:endParaRPr>
                    </a:p>
                    <a:p>
                      <a:pPr marL="342900" indent="-342900" algn="just">
                        <a:buFont typeface="Arial" panose="020B0604020202020204" pitchFamily="34" charset="0"/>
                        <a:buAutoNum type="arabicPeriod"/>
                      </a:pPr>
                      <a:r>
                        <a:rPr lang="zh-CN" altLang="en-US" sz="1800" dirty="0">
                          <a:solidFill>
                            <a:schemeClr val="tx1"/>
                          </a:solidFill>
                          <a:latin typeface="+mn-ea"/>
                          <a:ea typeface="+mn-ea"/>
                        </a:rPr>
                        <a:t>若是北京</a:t>
                      </a:r>
                      <a:r>
                        <a:rPr lang="en-US" altLang="zh-CN" sz="1800" dirty="0">
                          <a:solidFill>
                            <a:schemeClr val="tx1"/>
                          </a:solidFill>
                          <a:latin typeface="+mn-ea"/>
                          <a:ea typeface="+mn-ea"/>
                        </a:rPr>
                        <a:t>/</a:t>
                      </a:r>
                      <a:r>
                        <a:rPr lang="zh-CN" altLang="en-US" sz="1800" dirty="0">
                          <a:solidFill>
                            <a:schemeClr val="tx1"/>
                          </a:solidFill>
                          <a:latin typeface="+mn-ea"/>
                          <a:ea typeface="+mn-ea"/>
                        </a:rPr>
                        <a:t>上海单位，需进京</a:t>
                      </a:r>
                      <a:r>
                        <a:rPr lang="en-US" altLang="zh-CN" sz="1800" dirty="0">
                          <a:solidFill>
                            <a:schemeClr val="tx1"/>
                          </a:solidFill>
                          <a:latin typeface="+mn-ea"/>
                          <a:ea typeface="+mn-ea"/>
                        </a:rPr>
                        <a:t>/</a:t>
                      </a:r>
                      <a:r>
                        <a:rPr lang="zh-CN" altLang="en-US" sz="1800" dirty="0">
                          <a:solidFill>
                            <a:schemeClr val="tx1"/>
                          </a:solidFill>
                          <a:latin typeface="+mn-ea"/>
                          <a:ea typeface="+mn-ea"/>
                        </a:rPr>
                        <a:t>沪接收函</a:t>
                      </a:r>
                      <a:endParaRPr lang="en-US" altLang="zh-CN" sz="1800" dirty="0">
                        <a:solidFill>
                          <a:schemeClr val="tx1"/>
                        </a:solidFill>
                        <a:latin typeface="+mn-ea"/>
                        <a:ea typeface="+mn-ea"/>
                      </a:endParaRPr>
                    </a:p>
                    <a:p>
                      <a:pPr marL="0" indent="0" algn="just">
                        <a:buFont typeface="Arial" panose="020B0604020202020204" pitchFamily="34" charset="0"/>
                        <a:buNone/>
                      </a:pPr>
                      <a:r>
                        <a:rPr lang="zh-CN" altLang="en-US" sz="1800" dirty="0">
                          <a:solidFill>
                            <a:schemeClr val="tx1"/>
                          </a:solidFill>
                          <a:latin typeface="+mn-ea"/>
                          <a:ea typeface="+mn-ea"/>
                        </a:rPr>
                        <a:t>应届毕业生派遣户档不分离，户口和档案需落在同城市。单位所在地</a:t>
                      </a:r>
                      <a:r>
                        <a:rPr lang="en-US" altLang="zh-CN" sz="1800" dirty="0">
                          <a:solidFill>
                            <a:schemeClr val="tx1"/>
                          </a:solidFill>
                          <a:latin typeface="+mn-ea"/>
                          <a:ea typeface="+mn-ea"/>
                        </a:rPr>
                        <a:t>=</a:t>
                      </a:r>
                      <a:r>
                        <a:rPr lang="zh-CN" altLang="en-US" sz="1800" dirty="0">
                          <a:solidFill>
                            <a:schemeClr val="tx1"/>
                          </a:solidFill>
                          <a:latin typeface="+mn-ea"/>
                          <a:ea typeface="+mn-ea"/>
                        </a:rPr>
                        <a:t>档案转寄地址</a:t>
                      </a:r>
                      <a:r>
                        <a:rPr lang="en-US" altLang="zh-CN" sz="1800" dirty="0">
                          <a:solidFill>
                            <a:schemeClr val="tx1"/>
                          </a:solidFill>
                          <a:latin typeface="+mn-ea"/>
                          <a:ea typeface="+mn-ea"/>
                        </a:rPr>
                        <a:t>=</a:t>
                      </a:r>
                      <a:r>
                        <a:rPr lang="zh-CN" altLang="en-US" sz="1800" dirty="0">
                          <a:solidFill>
                            <a:schemeClr val="tx1"/>
                          </a:solidFill>
                          <a:latin typeface="+mn-ea"/>
                          <a:ea typeface="+mn-ea"/>
                        </a:rPr>
                        <a:t>户口迁移地址。若不一致，要向院系提交证明申请户档分离。</a:t>
                      </a:r>
                      <a:endParaRPr lang="zh-CN" altLang="en-US" sz="1800" dirty="0">
                        <a:solidFill>
                          <a:schemeClr val="tx1"/>
                        </a:solidFill>
                        <a:latin typeface="+mn-ea"/>
                        <a:ea typeface="+mn-ea"/>
                      </a:endParaRPr>
                    </a:p>
                  </a:txBody>
                  <a:tcPr anchor="ctr"/>
                </a:tc>
                <a:tc>
                  <a:txBody>
                    <a:bodyPr/>
                    <a:lstStyle/>
                    <a:p>
                      <a:pPr algn="l">
                        <a:buNone/>
                      </a:pPr>
                      <a:r>
                        <a:rPr lang="zh-CN" altLang="en-US" sz="1800" dirty="0">
                          <a:solidFill>
                            <a:schemeClr val="tx1"/>
                          </a:solidFill>
                          <a:sym typeface="+mn-ea"/>
                        </a:rPr>
                        <a:t>单位公章、院系公章、签约章（在院系盖章）</a:t>
                      </a:r>
                      <a:r>
                        <a:rPr lang="zh-CN" altLang="en-US" sz="1800" b="1" dirty="0">
                          <a:solidFill>
                            <a:schemeClr val="tx1"/>
                          </a:solidFill>
                          <a:sym typeface="+mn-ea"/>
                        </a:rPr>
                        <a:t>三章齐全。</a:t>
                      </a:r>
                      <a:endParaRPr lang="zh-CN" altLang="en-US" sz="1800" b="1" dirty="0">
                        <a:solidFill>
                          <a:schemeClr val="tx1"/>
                        </a:solidFill>
                        <a:sym typeface="+mn-ea"/>
                      </a:endParaRPr>
                    </a:p>
                  </a:txBody>
                  <a:tcPr anchor="ctr"/>
                </a:tc>
              </a:tr>
              <a:tr h="680085">
                <a:tc vMerge="1">
                  <a:tcPr anchor="ctr"/>
                </a:tc>
                <a:tc>
                  <a:txBody>
                    <a:bodyPr/>
                    <a:lstStyle/>
                    <a:p>
                      <a:pPr algn="ctr">
                        <a:buNone/>
                      </a:pPr>
                      <a:r>
                        <a:rPr lang="zh-CN" altLang="en-US">
                          <a:solidFill>
                            <a:schemeClr val="tx1"/>
                          </a:solidFill>
                          <a:latin typeface="+mn-ea"/>
                          <a:ea typeface="+mn-ea"/>
                        </a:rPr>
                        <a:t>博士后进站</a:t>
                      </a:r>
                      <a:endParaRPr lang="zh-CN" altLang="en-US">
                        <a:solidFill>
                          <a:schemeClr val="tx1"/>
                        </a:solidFill>
                        <a:latin typeface="+mn-ea"/>
                        <a:ea typeface="+mn-ea"/>
                      </a:endParaRPr>
                    </a:p>
                  </a:txBody>
                  <a:tcPr anchor="ctr"/>
                </a:tc>
                <a:tc vMerge="1">
                  <a:tcPr anchor="ctr"/>
                </a:tc>
                <a:tc>
                  <a:txBody>
                    <a:bodyPr/>
                    <a:lstStyle/>
                    <a:p>
                      <a:pPr marL="342900" indent="-342900" algn="just">
                        <a:buFont typeface="Arial" panose="020B0604020202020204" pitchFamily="34" charset="0"/>
                        <a:buAutoNum type="arabicPeriod"/>
                      </a:pPr>
                      <a:r>
                        <a:rPr lang="zh-CN" altLang="en-US" dirty="0">
                          <a:solidFill>
                            <a:schemeClr val="tx1"/>
                          </a:solidFill>
                          <a:latin typeface="+mn-ea"/>
                          <a:ea typeface="+mn-ea"/>
                        </a:rPr>
                        <a:t>加盖设站单位公章的博士后进站备案证明</a:t>
                      </a:r>
                      <a:endParaRPr lang="zh-CN" altLang="en-US" dirty="0">
                        <a:solidFill>
                          <a:schemeClr val="tx1"/>
                        </a:solidFill>
                        <a:latin typeface="+mn-ea"/>
                        <a:ea typeface="+mn-ea"/>
                      </a:endParaRPr>
                    </a:p>
                  </a:txBody>
                  <a:tcPr anchor="ctr"/>
                </a:tc>
                <a:tc rowSpan="3">
                  <a:txBody>
                    <a:bodyPr/>
                    <a:lstStyle/>
                    <a:p>
                      <a:pPr algn="l">
                        <a:buNone/>
                      </a:pPr>
                      <a:r>
                        <a:rPr lang="zh-CN" altLang="en-US" dirty="0">
                          <a:solidFill>
                            <a:schemeClr val="tx1"/>
                          </a:solidFill>
                        </a:rPr>
                        <a:t>毕业去向表需本人签字并院系盖章</a:t>
                      </a:r>
                      <a:endParaRPr lang="zh-CN" altLang="en-US" dirty="0">
                        <a:solidFill>
                          <a:schemeClr val="tx1"/>
                        </a:solidFill>
                      </a:endParaRPr>
                    </a:p>
                  </a:txBody>
                  <a:tcPr anchor="ctr"/>
                </a:tc>
              </a:tr>
              <a:tr h="1005205">
                <a:tc gridSpan="2">
                  <a:txBody>
                    <a:bodyPr/>
                    <a:lstStyle/>
                    <a:p>
                      <a:pPr algn="ctr">
                        <a:buNone/>
                      </a:pPr>
                      <a:r>
                        <a:rPr lang="zh-CN" altLang="en-US" b="1">
                          <a:solidFill>
                            <a:schemeClr val="tx1"/>
                          </a:solidFill>
                          <a:latin typeface="+mn-ea"/>
                          <a:ea typeface="+mn-ea"/>
                        </a:rPr>
                        <a:t>劳动合同</a:t>
                      </a:r>
                      <a:endParaRPr lang="zh-CN" altLang="en-US" b="1">
                        <a:solidFill>
                          <a:schemeClr val="tx1"/>
                        </a:solidFill>
                        <a:latin typeface="+mn-ea"/>
                        <a:ea typeface="+mn-ea"/>
                      </a:endParaRPr>
                    </a:p>
                  </a:txBody>
                  <a:tcPr anchor="ctr"/>
                </a:tc>
                <a:tc hMerge="1">
                  <a:tcPr anchor="ctr"/>
                </a:tc>
                <a:tc rowSpan="2">
                  <a:txBody>
                    <a:bodyPr/>
                    <a:lstStyle/>
                    <a:p>
                      <a:pPr algn="ctr">
                        <a:buNone/>
                      </a:pPr>
                      <a:r>
                        <a:rPr lang="zh-CN" altLang="en-US">
                          <a:solidFill>
                            <a:schemeClr val="tx1"/>
                          </a:solidFill>
                          <a:latin typeface="+mn-ea"/>
                          <a:ea typeface="+mn-ea"/>
                        </a:rPr>
                        <a:t>二分</a:t>
                      </a:r>
                      <a:endParaRPr lang="zh-CN" altLang="en-US">
                        <a:solidFill>
                          <a:schemeClr val="tx1"/>
                        </a:solidFill>
                        <a:latin typeface="+mn-ea"/>
                        <a:ea typeface="+mn-ea"/>
                      </a:endParaRPr>
                    </a:p>
                  </a:txBody>
                  <a:tcPr anchor="ctr"/>
                </a:tc>
                <a:tc>
                  <a:txBody>
                    <a:bodyPr/>
                    <a:lstStyle/>
                    <a:p>
                      <a:pPr marL="342900" indent="-342900" algn="just">
                        <a:buAutoNum type="arabicPeriod"/>
                      </a:pPr>
                      <a:r>
                        <a:rPr lang="zh-CN" altLang="en-US" dirty="0">
                          <a:solidFill>
                            <a:schemeClr val="tx1"/>
                          </a:solidFill>
                          <a:latin typeface="+mn-ea"/>
                          <a:ea typeface="+mn-ea"/>
                        </a:rPr>
                        <a:t>劳动合同复印件</a:t>
                      </a:r>
                      <a:endParaRPr lang="zh-CN" altLang="en-US" dirty="0">
                        <a:solidFill>
                          <a:schemeClr val="tx1"/>
                        </a:solidFill>
                        <a:latin typeface="+mn-ea"/>
                        <a:ea typeface="+mn-ea"/>
                      </a:endParaRPr>
                    </a:p>
                    <a:p>
                      <a:pPr indent="0" algn="just">
                        <a:buNone/>
                      </a:pPr>
                      <a:r>
                        <a:rPr lang="zh-CN" altLang="en-US" dirty="0">
                          <a:solidFill>
                            <a:schemeClr val="tx1"/>
                          </a:solidFill>
                          <a:latin typeface="+mn-ea"/>
                          <a:ea typeface="+mn-ea"/>
                        </a:rPr>
                        <a:t>（封面、首页、签字盖章页）</a:t>
                      </a:r>
                      <a:endParaRPr lang="zh-CN" altLang="en-US" dirty="0">
                        <a:solidFill>
                          <a:schemeClr val="tx1"/>
                        </a:solidFill>
                        <a:latin typeface="+mn-ea"/>
                        <a:ea typeface="+mn-ea"/>
                      </a:endParaRPr>
                    </a:p>
                    <a:p>
                      <a:pPr algn="just"/>
                      <a:r>
                        <a:rPr lang="en-US" altLang="zh-CN" dirty="0">
                          <a:solidFill>
                            <a:schemeClr val="tx1"/>
                          </a:solidFill>
                          <a:latin typeface="+mn-ea"/>
                          <a:ea typeface="+mn-ea"/>
                        </a:rPr>
                        <a:t>2.</a:t>
                      </a:r>
                      <a:r>
                        <a:rPr lang="zh-CN" altLang="en-US" dirty="0">
                          <a:solidFill>
                            <a:schemeClr val="tx1"/>
                          </a:solidFill>
                          <a:latin typeface="+mn-ea"/>
                          <a:ea typeface="+mn-ea"/>
                        </a:rPr>
                        <a:t>毕业去向表</a:t>
                      </a:r>
                      <a:endParaRPr lang="zh-CN" altLang="en-US" dirty="0">
                        <a:solidFill>
                          <a:schemeClr val="tx1"/>
                        </a:solidFill>
                        <a:latin typeface="+mn-ea"/>
                        <a:ea typeface="+mn-ea"/>
                      </a:endParaRPr>
                    </a:p>
                  </a:txBody>
                  <a:tcPr anchor="ctr"/>
                </a:tc>
                <a:tc vMerge="1">
                  <a:tcPr anchor="ctr"/>
                </a:tc>
              </a:tr>
              <a:tr h="703580">
                <a:tc gridSpan="2">
                  <a:txBody>
                    <a:bodyPr/>
                    <a:lstStyle/>
                    <a:p>
                      <a:pPr algn="ctr">
                        <a:buNone/>
                      </a:pPr>
                      <a:r>
                        <a:rPr lang="zh-CN" altLang="en-US" b="1">
                          <a:solidFill>
                            <a:schemeClr val="tx1"/>
                          </a:solidFill>
                          <a:latin typeface="+mn-ea"/>
                          <a:ea typeface="+mn-ea"/>
                        </a:rPr>
                        <a:t>单位用人证明</a:t>
                      </a:r>
                      <a:endParaRPr lang="zh-CN" altLang="en-US" b="1">
                        <a:solidFill>
                          <a:schemeClr val="tx1"/>
                        </a:solidFill>
                        <a:latin typeface="+mn-ea"/>
                        <a:ea typeface="+mn-ea"/>
                      </a:endParaRPr>
                    </a:p>
                  </a:txBody>
                  <a:tcPr anchor="ctr"/>
                </a:tc>
                <a:tc hMerge="1">
                  <a:tcPr anchor="ctr"/>
                </a:tc>
                <a:tc vMerge="1">
                  <a:tcPr anchor="ctr"/>
                </a:tc>
                <a:tc>
                  <a:txBody>
                    <a:bodyPr/>
                    <a:lstStyle/>
                    <a:p>
                      <a:pPr algn="just">
                        <a:buNone/>
                      </a:pPr>
                      <a:r>
                        <a:rPr lang="en-US" altLang="zh-CN" dirty="0">
                          <a:solidFill>
                            <a:schemeClr val="tx1"/>
                          </a:solidFill>
                          <a:latin typeface="+mn-ea"/>
                          <a:ea typeface="+mn-ea"/>
                        </a:rPr>
                        <a:t>1.</a:t>
                      </a:r>
                      <a:r>
                        <a:rPr lang="zh-CN" altLang="en-US" dirty="0">
                          <a:solidFill>
                            <a:schemeClr val="tx1"/>
                          </a:solidFill>
                          <a:latin typeface="+mn-ea"/>
                          <a:ea typeface="+mn-ea"/>
                        </a:rPr>
                        <a:t>单位用人证明原件</a:t>
                      </a:r>
                      <a:endParaRPr lang="zh-CN" altLang="en-US" dirty="0">
                        <a:solidFill>
                          <a:schemeClr val="tx1"/>
                        </a:solidFill>
                        <a:latin typeface="+mn-ea"/>
                        <a:ea typeface="+mn-ea"/>
                      </a:endParaRPr>
                    </a:p>
                    <a:p>
                      <a:pPr algn="just">
                        <a:buNone/>
                      </a:pPr>
                      <a:r>
                        <a:rPr lang="en-US" altLang="zh-CN" sz="1800" dirty="0">
                          <a:solidFill>
                            <a:schemeClr val="tx1"/>
                          </a:solidFill>
                          <a:latin typeface="+mn-ea"/>
                          <a:ea typeface="+mn-ea"/>
                          <a:sym typeface="+mn-ea"/>
                        </a:rPr>
                        <a:t>2.</a:t>
                      </a:r>
                      <a:r>
                        <a:rPr lang="zh-CN" altLang="en-US" sz="1800" dirty="0">
                          <a:solidFill>
                            <a:schemeClr val="tx1"/>
                          </a:solidFill>
                          <a:latin typeface="+mn-ea"/>
                          <a:ea typeface="+mn-ea"/>
                          <a:sym typeface="+mn-ea"/>
                        </a:rPr>
                        <a:t>毕业去向表</a:t>
                      </a:r>
                      <a:endParaRPr lang="zh-CN" altLang="en-US" dirty="0">
                        <a:solidFill>
                          <a:schemeClr val="tx1"/>
                        </a:solidFill>
                        <a:latin typeface="+mn-ea"/>
                        <a:ea typeface="+mn-ea"/>
                      </a:endParaRPr>
                    </a:p>
                  </a:txBody>
                  <a:tcPr anchor="ctr"/>
                </a:tc>
                <a:tc vMerge="1">
                  <a:tcPr anchor="ctr"/>
                </a:tc>
              </a:tr>
            </a:tbl>
          </a:graphicData>
        </a:graphic>
      </p:graphicFrame>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工作类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660400" y="5742750"/>
            <a:ext cx="11359515" cy="636649"/>
          </a:xfrm>
          <a:prstGeom prst="rect">
            <a:avLst/>
          </a:prstGeom>
          <a:noFill/>
        </p:spPr>
        <p:txBody>
          <a:bodyPr wrap="square" lIns="0" tIns="0" rIns="0" bIns="0" rtlCol="0">
            <a:spAutoFit/>
          </a:bodyPr>
          <a:lstStyle/>
          <a:p>
            <a:pPr algn="l">
              <a:lnSpc>
                <a:spcPct val="120000"/>
              </a:lnSpc>
            </a:pPr>
            <a:r>
              <a:rPr lang="zh-CN" altLang="zh-CN" b="1" spc="300" dirty="0">
                <a:solidFill>
                  <a:schemeClr val="accent1"/>
                </a:solidFill>
                <a:latin typeface="+mn-ea"/>
              </a:rPr>
              <a:t>注：</a:t>
            </a:r>
            <a:r>
              <a:rPr lang="en-US" altLang="zh-CN" b="1" spc="300" dirty="0">
                <a:solidFill>
                  <a:schemeClr val="accent1"/>
                </a:solidFill>
                <a:latin typeface="+mn-ea"/>
              </a:rPr>
              <a:t>1</a:t>
            </a:r>
            <a:r>
              <a:rPr lang="zh-CN" altLang="en-US" b="1" spc="300" dirty="0">
                <a:solidFill>
                  <a:schemeClr val="accent1"/>
                </a:solidFill>
                <a:latin typeface="+mn-ea"/>
              </a:rPr>
              <a:t>、</a:t>
            </a:r>
            <a:r>
              <a:rPr lang="zh-CN" altLang="zh-CN" b="1" spc="300" dirty="0">
                <a:solidFill>
                  <a:schemeClr val="accent1"/>
                </a:solidFill>
                <a:latin typeface="+mn-ea"/>
              </a:rPr>
              <a:t>若三方协议不解决户口和档案，则看作为劳动合同，报到证回生源地</a:t>
            </a:r>
            <a:endParaRPr lang="en-US" altLang="zh-CN" b="1" spc="300" dirty="0">
              <a:solidFill>
                <a:schemeClr val="accent1"/>
              </a:solidFill>
              <a:latin typeface="+mn-ea"/>
            </a:endParaRPr>
          </a:p>
          <a:p>
            <a:pPr>
              <a:lnSpc>
                <a:spcPct val="120000"/>
              </a:lnSpc>
            </a:pPr>
            <a:r>
              <a:rPr lang="en-US" altLang="zh-CN" b="1" spc="300" dirty="0">
                <a:solidFill>
                  <a:schemeClr val="accent1"/>
                </a:solidFill>
                <a:latin typeface="+mn-ea"/>
              </a:rPr>
              <a:t>     2</a:t>
            </a:r>
            <a:r>
              <a:rPr lang="zh-CN" altLang="en-US" b="1" spc="300" dirty="0">
                <a:solidFill>
                  <a:schemeClr val="accent1"/>
                </a:solidFill>
                <a:latin typeface="+mn-ea"/>
              </a:rPr>
              <a:t>、若劳动合同能够同时解决户口和档案，可视为三方协议，报到证开到用人单位</a:t>
            </a:r>
            <a:endParaRPr lang="zh-CN" altLang="en-US" b="1" spc="300" dirty="0">
              <a:solidFill>
                <a:schemeClr val="accent1"/>
              </a:solidFill>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工作类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660400" y="1317625"/>
            <a:ext cx="3994785" cy="442595"/>
          </a:xfrm>
          <a:prstGeom prst="rect">
            <a:avLst/>
          </a:prstGeom>
          <a:noFill/>
        </p:spPr>
        <p:txBody>
          <a:bodyPr wrap="none" lIns="0" tIns="0" rIns="0" bIns="0" rtlCol="0" anchor="t">
            <a:spAutoFit/>
          </a:bodyPr>
          <a:lstStyle/>
          <a:p>
            <a:pPr marL="342900" indent="-342900" algn="l">
              <a:lnSpc>
                <a:spcPct val="120000"/>
              </a:lnSpc>
              <a:buFont typeface="Wingdings" panose="05000000000000000000" charset="0"/>
              <a:buChar char="Ø"/>
            </a:pPr>
            <a:r>
              <a:rPr sz="2400" b="1" dirty="0">
                <a:latin typeface="微软雅黑" panose="020B0503020204020204" charset="-122"/>
                <a:cs typeface="微软雅黑" panose="020B0503020204020204" charset="-122"/>
                <a:sym typeface="+mn-ea"/>
              </a:rPr>
              <a:t>关于公</a:t>
            </a:r>
            <a:r>
              <a:rPr sz="2400" b="1" spc="-15" dirty="0">
                <a:latin typeface="微软雅黑" panose="020B0503020204020204" charset="-122"/>
                <a:cs typeface="微软雅黑" panose="020B0503020204020204" charset="-122"/>
                <a:sym typeface="+mn-ea"/>
              </a:rPr>
              <a:t>费</a:t>
            </a:r>
            <a:r>
              <a:rPr sz="2400" b="1" dirty="0">
                <a:latin typeface="微软雅黑" panose="020B0503020204020204" charset="-122"/>
                <a:cs typeface="微软雅黑" panose="020B0503020204020204" charset="-122"/>
                <a:sym typeface="+mn-ea"/>
              </a:rPr>
              <a:t>师</a:t>
            </a:r>
            <a:r>
              <a:rPr sz="2400" b="1" spc="-15" dirty="0">
                <a:latin typeface="微软雅黑" panose="020B0503020204020204" charset="-122"/>
                <a:cs typeface="微软雅黑" panose="020B0503020204020204" charset="-122"/>
                <a:sym typeface="+mn-ea"/>
              </a:rPr>
              <a:t>范</a:t>
            </a:r>
            <a:r>
              <a:rPr sz="2400" b="1" dirty="0">
                <a:latin typeface="微软雅黑" panose="020B0503020204020204" charset="-122"/>
                <a:cs typeface="微软雅黑" panose="020B0503020204020204" charset="-122"/>
                <a:sym typeface="+mn-ea"/>
              </a:rPr>
              <a:t>生的系</a:t>
            </a:r>
            <a:r>
              <a:rPr sz="2400" b="1" spc="-15" dirty="0">
                <a:latin typeface="微软雅黑" panose="020B0503020204020204" charset="-122"/>
                <a:cs typeface="微软雅黑" panose="020B0503020204020204" charset="-122"/>
                <a:sym typeface="+mn-ea"/>
              </a:rPr>
              <a:t>统</a:t>
            </a:r>
            <a:r>
              <a:rPr sz="2400" b="1" dirty="0">
                <a:latin typeface="微软雅黑" panose="020B0503020204020204" charset="-122"/>
                <a:cs typeface="微软雅黑" panose="020B0503020204020204" charset="-122"/>
                <a:sym typeface="+mn-ea"/>
              </a:rPr>
              <a:t>填写</a:t>
            </a:r>
            <a:endParaRPr lang="zh-CN" altLang="en-US" sz="2400" b="1" spc="300" dirty="0">
              <a:solidFill>
                <a:schemeClr val="accent1"/>
              </a:solidFill>
              <a:latin typeface="微软雅黑" panose="020B0503020204020204" charset="-122"/>
              <a:ea typeface="启功字体简体" pitchFamily="65" charset="-122"/>
              <a:cs typeface="微软雅黑" panose="020B0503020204020204" charset="-122"/>
              <a:sym typeface="+mn-ea"/>
            </a:endParaRPr>
          </a:p>
        </p:txBody>
      </p:sp>
      <p:sp>
        <p:nvSpPr>
          <p:cNvPr id="3" name="object 4"/>
          <p:cNvSpPr txBox="1"/>
          <p:nvPr/>
        </p:nvSpPr>
        <p:spPr>
          <a:xfrm>
            <a:off x="660400" y="1795740"/>
            <a:ext cx="10462260" cy="1532279"/>
          </a:xfrm>
          <a:prstGeom prst="rect">
            <a:avLst/>
          </a:prstGeom>
        </p:spPr>
        <p:txBody>
          <a:bodyPr vert="horz" wrap="square" lIns="0" tIns="76200" rIns="0" bIns="0" rtlCol="0">
            <a:spAutoFit/>
          </a:bodyPr>
          <a:lstStyle/>
          <a:p>
            <a:pPr marL="355600" indent="-342900" fontAlgn="auto">
              <a:lnSpc>
                <a:spcPct val="120000"/>
              </a:lnSpc>
              <a:spcBef>
                <a:spcPts val="600"/>
              </a:spcBef>
              <a:buClr>
                <a:srgbClr val="000000"/>
              </a:buClr>
              <a:buFont typeface="+mj-lt"/>
              <a:buAutoNum type="arabicPeriod"/>
              <a:tabLst>
                <a:tab pos="354965" algn="l"/>
                <a:tab pos="355600" algn="l"/>
              </a:tabLst>
            </a:pPr>
            <a:r>
              <a:rPr dirty="0">
                <a:solidFill>
                  <a:schemeClr val="tx1"/>
                </a:solidFill>
                <a:latin typeface="微软雅黑" panose="020B0503020204020204" charset="-122"/>
                <a:cs typeface="微软雅黑" panose="020B0503020204020204" charset="-122"/>
              </a:rPr>
              <a:t>公费师范生系统只能填</a:t>
            </a:r>
            <a:r>
              <a:rPr b="1" dirty="0">
                <a:solidFill>
                  <a:srgbClr val="FF0000"/>
                </a:solidFill>
                <a:latin typeface="微软雅黑" panose="020B0503020204020204" charset="-122"/>
                <a:cs typeface="微软雅黑" panose="020B0503020204020204" charset="-122"/>
              </a:rPr>
              <a:t>工作</a:t>
            </a:r>
            <a:r>
              <a:rPr b="1" spc="5" dirty="0">
                <a:solidFill>
                  <a:srgbClr val="FF0000"/>
                </a:solidFill>
                <a:latin typeface="微软雅黑" panose="020B0503020204020204" charset="-122"/>
                <a:cs typeface="微软雅黑" panose="020B0503020204020204" charset="-122"/>
              </a:rPr>
              <a:t>-</a:t>
            </a:r>
            <a:r>
              <a:rPr b="1" dirty="0">
                <a:solidFill>
                  <a:srgbClr val="FF0000"/>
                </a:solidFill>
                <a:latin typeface="微软雅黑" panose="020B0503020204020204" charset="-122"/>
                <a:cs typeface="微软雅黑" panose="020B0503020204020204" charset="-122"/>
              </a:rPr>
              <a:t>签三方</a:t>
            </a:r>
            <a:endParaRPr b="1" dirty="0">
              <a:solidFill>
                <a:schemeClr val="tx1"/>
              </a:solidFill>
              <a:latin typeface="微软雅黑" panose="020B0503020204020204" charset="-122"/>
              <a:cs typeface="微软雅黑" panose="020B0503020204020204" charset="-122"/>
            </a:endParaRPr>
          </a:p>
          <a:p>
            <a:pPr marL="355600" indent="-342900" fontAlgn="auto">
              <a:lnSpc>
                <a:spcPct val="120000"/>
              </a:lnSpc>
              <a:spcBef>
                <a:spcPts val="600"/>
              </a:spcBef>
              <a:buClr>
                <a:srgbClr val="000000"/>
              </a:buClr>
              <a:buFont typeface="+mj-lt"/>
              <a:buAutoNum type="arabicPeriod"/>
              <a:tabLst>
                <a:tab pos="354965" algn="l"/>
                <a:tab pos="355600" algn="l"/>
              </a:tabLst>
            </a:pPr>
            <a:r>
              <a:rPr dirty="0" err="1">
                <a:solidFill>
                  <a:schemeClr val="tx1"/>
                </a:solidFill>
                <a:latin typeface="微软雅黑" panose="020B0503020204020204" charset="-122"/>
                <a:cs typeface="微软雅黑" panose="020B0503020204020204" charset="-122"/>
              </a:rPr>
              <a:t>公费师范生若确定工作，系统填写工作单位信息或按照其生源省教育厅要求进行填写</a:t>
            </a:r>
            <a:r>
              <a:rPr dirty="0">
                <a:solidFill>
                  <a:schemeClr val="tx1"/>
                </a:solidFill>
                <a:latin typeface="微软雅黑" panose="020B0503020204020204" charset="-122"/>
                <a:cs typeface="微软雅黑" panose="020B0503020204020204" charset="-122"/>
              </a:rPr>
              <a:t>；</a:t>
            </a:r>
            <a:endParaRPr lang="en-US" dirty="0">
              <a:solidFill>
                <a:schemeClr val="tx1"/>
              </a:solidFill>
              <a:latin typeface="微软雅黑" panose="020B0503020204020204" charset="-122"/>
              <a:cs typeface="微软雅黑" panose="020B0503020204020204" charset="-122"/>
            </a:endParaRPr>
          </a:p>
          <a:p>
            <a:pPr marL="355600" indent="-342900" fontAlgn="auto">
              <a:lnSpc>
                <a:spcPct val="120000"/>
              </a:lnSpc>
              <a:spcBef>
                <a:spcPts val="600"/>
              </a:spcBef>
              <a:buClr>
                <a:srgbClr val="000000"/>
              </a:buClr>
              <a:buFont typeface="+mj-lt"/>
              <a:buAutoNum type="arabicPeriod"/>
              <a:tabLst>
                <a:tab pos="354965" algn="l"/>
                <a:tab pos="355600" algn="l"/>
              </a:tabLst>
            </a:pPr>
            <a:r>
              <a:rPr dirty="0" err="1">
                <a:solidFill>
                  <a:schemeClr val="tx1"/>
                </a:solidFill>
                <a:latin typeface="微软雅黑" panose="020B0503020204020204" charset="-122"/>
                <a:cs typeface="微软雅黑" panose="020B0503020204020204" charset="-122"/>
              </a:rPr>
              <a:t>若未确定工作</a:t>
            </a:r>
            <a:r>
              <a:rPr dirty="0">
                <a:solidFill>
                  <a:schemeClr val="tx1"/>
                </a:solidFill>
                <a:latin typeface="微软雅黑" panose="020B0503020204020204" charset="-122"/>
                <a:cs typeface="微软雅黑" panose="020B0503020204020204" charset="-122"/>
              </a:rPr>
              <a:t>，</a:t>
            </a:r>
            <a:r>
              <a:rPr lang="zh-CN" altLang="en-US" dirty="0">
                <a:solidFill>
                  <a:schemeClr val="tx1"/>
                </a:solidFill>
                <a:latin typeface="微软雅黑" panose="020B0503020204020204" charset="-122"/>
                <a:cs typeface="微软雅黑" panose="020B0503020204020204" charset="-122"/>
              </a:rPr>
              <a:t>按照未就业的公费师范生由生源省接收，报到单位和户档接收地址</a:t>
            </a:r>
            <a:r>
              <a:rPr dirty="0" err="1">
                <a:solidFill>
                  <a:schemeClr val="tx1"/>
                </a:solidFill>
                <a:latin typeface="微软雅黑" panose="020B0503020204020204" charset="-122"/>
                <a:cs typeface="微软雅黑" panose="020B0503020204020204" charset="-122"/>
              </a:rPr>
              <a:t>请联系生源省教育厅确定</a:t>
            </a:r>
            <a:endParaRPr dirty="0">
              <a:solidFill>
                <a:schemeClr val="tx1"/>
              </a:solidFill>
              <a:latin typeface="微软雅黑" panose="020B0503020204020204" charset="-122"/>
              <a:cs typeface="微软雅黑" panose="020B0503020204020204" charset="-122"/>
            </a:endParaRPr>
          </a:p>
        </p:txBody>
      </p:sp>
      <p:sp>
        <p:nvSpPr>
          <p:cNvPr id="4" name="object 5"/>
          <p:cNvSpPr txBox="1"/>
          <p:nvPr/>
        </p:nvSpPr>
        <p:spPr>
          <a:xfrm>
            <a:off x="660400" y="3378586"/>
            <a:ext cx="10462260" cy="594360"/>
          </a:xfrm>
          <a:prstGeom prst="rect">
            <a:avLst/>
          </a:prstGeom>
        </p:spPr>
        <p:txBody>
          <a:bodyPr vert="horz" wrap="square" lIns="0" tIns="25400" rIns="0" bIns="0" rtlCol="0">
            <a:spAutoFit/>
          </a:bodyPr>
          <a:lstStyle/>
          <a:p>
            <a:pPr marL="12700" marR="5080" indent="0">
              <a:lnSpc>
                <a:spcPts val="2120"/>
              </a:lnSpc>
              <a:spcBef>
                <a:spcPts val="200"/>
              </a:spcBef>
              <a:buFont typeface="Arial" panose="020B0604020202020204"/>
              <a:buNone/>
              <a:tabLst>
                <a:tab pos="354965" algn="l"/>
                <a:tab pos="355600" algn="l"/>
              </a:tabLst>
            </a:pPr>
            <a:r>
              <a:rPr b="1" dirty="0">
                <a:solidFill>
                  <a:schemeClr val="tx1"/>
                </a:solidFill>
                <a:latin typeface="微软雅黑" panose="020B0503020204020204" charset="-122"/>
                <a:cs typeface="微软雅黑" panose="020B0503020204020204" charset="-122"/>
              </a:rPr>
              <a:t>注：</a:t>
            </a:r>
            <a:r>
              <a:rPr dirty="0">
                <a:solidFill>
                  <a:schemeClr val="tx1"/>
                </a:solidFill>
                <a:latin typeface="微软雅黑" panose="020B0503020204020204" charset="-122"/>
                <a:cs typeface="微软雅黑" panose="020B0503020204020204" charset="-122"/>
              </a:rPr>
              <a:t>依照教育部要求，公费师范生毕业前确定工作的，由培养院校派遣至具体工作单位；</a:t>
            </a:r>
            <a:endParaRPr dirty="0">
              <a:solidFill>
                <a:schemeClr val="tx1"/>
              </a:solidFill>
              <a:latin typeface="微软雅黑" panose="020B0503020204020204" charset="-122"/>
              <a:cs typeface="微软雅黑" panose="020B0503020204020204" charset="-122"/>
            </a:endParaRPr>
          </a:p>
          <a:p>
            <a:pPr marL="12700" marR="5080" indent="0">
              <a:lnSpc>
                <a:spcPts val="2120"/>
              </a:lnSpc>
              <a:spcBef>
                <a:spcPts val="200"/>
              </a:spcBef>
              <a:buFont typeface="Arial" panose="020B0604020202020204"/>
              <a:buNone/>
              <a:tabLst>
                <a:tab pos="354965" algn="l"/>
                <a:tab pos="355600" algn="l"/>
              </a:tabLst>
            </a:pPr>
            <a:r>
              <a:rPr lang="zh-CN" dirty="0">
                <a:solidFill>
                  <a:schemeClr val="tx1"/>
                </a:solidFill>
                <a:latin typeface="微软雅黑" panose="020B0503020204020204" charset="-122"/>
                <a:cs typeface="微软雅黑" panose="020B0503020204020204" charset="-122"/>
              </a:rPr>
              <a:t>若工作单位不解决户口档案，</a:t>
            </a:r>
            <a:r>
              <a:rPr dirty="0" err="1">
                <a:solidFill>
                  <a:schemeClr val="tx1"/>
                </a:solidFill>
                <a:latin typeface="微软雅黑" panose="020B0503020204020204" charset="-122"/>
                <a:cs typeface="微软雅黑" panose="020B0503020204020204" charset="-122"/>
              </a:rPr>
              <a:t>毕业前未确定工作的，派遣至</a:t>
            </a:r>
            <a:r>
              <a:rPr lang="zh-CN" altLang="en-US" dirty="0">
                <a:solidFill>
                  <a:schemeClr val="tx1"/>
                </a:solidFill>
                <a:latin typeface="微软雅黑" panose="020B0503020204020204" charset="-122"/>
                <a:cs typeface="微软雅黑" panose="020B0503020204020204" charset="-122"/>
              </a:rPr>
              <a:t>生源省由</a:t>
            </a:r>
            <a:r>
              <a:rPr dirty="0" err="1">
                <a:solidFill>
                  <a:schemeClr val="tx1"/>
                </a:solidFill>
                <a:latin typeface="微软雅黑" panose="020B0503020204020204" charset="-122"/>
                <a:cs typeface="微软雅黑" panose="020B0503020204020204" charset="-122"/>
              </a:rPr>
              <a:t>省级教育</a:t>
            </a:r>
            <a:r>
              <a:rPr lang="zh-CN" altLang="en-US" dirty="0">
                <a:solidFill>
                  <a:schemeClr val="tx1"/>
                </a:solidFill>
                <a:latin typeface="微软雅黑" panose="020B0503020204020204" charset="-122"/>
                <a:cs typeface="微软雅黑" panose="020B0503020204020204" charset="-122"/>
              </a:rPr>
              <a:t>管理</a:t>
            </a:r>
            <a:r>
              <a:rPr dirty="0" err="1">
                <a:solidFill>
                  <a:schemeClr val="tx1"/>
                </a:solidFill>
                <a:latin typeface="微软雅黑" panose="020B0503020204020204" charset="-122"/>
                <a:cs typeface="微软雅黑" panose="020B0503020204020204" charset="-122"/>
              </a:rPr>
              <a:t>部门</a:t>
            </a:r>
            <a:r>
              <a:rPr lang="zh-CN" altLang="en-US" dirty="0">
                <a:solidFill>
                  <a:schemeClr val="tx1"/>
                </a:solidFill>
                <a:latin typeface="微软雅黑" panose="020B0503020204020204" charset="-122"/>
                <a:cs typeface="微软雅黑" panose="020B0503020204020204" charset="-122"/>
              </a:rPr>
              <a:t>安排接收</a:t>
            </a:r>
            <a:r>
              <a:rPr dirty="0">
                <a:solidFill>
                  <a:schemeClr val="tx1"/>
                </a:solidFill>
                <a:latin typeface="微软雅黑" panose="020B0503020204020204" charset="-122"/>
                <a:cs typeface="微软雅黑" panose="020B0503020204020204" charset="-122"/>
              </a:rPr>
              <a:t>。</a:t>
            </a:r>
            <a:endParaRPr dirty="0">
              <a:solidFill>
                <a:schemeClr val="tx1"/>
              </a:solidFill>
              <a:latin typeface="微软雅黑" panose="020B0503020204020204" charset="-122"/>
              <a:cs typeface="微软雅黑" panose="020B0503020204020204" charset="-122"/>
            </a:endParaRPr>
          </a:p>
        </p:txBody>
      </p:sp>
      <p:sp>
        <p:nvSpPr>
          <p:cNvPr id="7" name="文本框 6"/>
          <p:cNvSpPr txBox="1"/>
          <p:nvPr/>
        </p:nvSpPr>
        <p:spPr>
          <a:xfrm>
            <a:off x="660400" y="4170774"/>
            <a:ext cx="4914900" cy="442595"/>
          </a:xfrm>
          <a:prstGeom prst="rect">
            <a:avLst/>
          </a:prstGeom>
          <a:noFill/>
        </p:spPr>
        <p:txBody>
          <a:bodyPr wrap="none" lIns="0" tIns="0" rIns="0" bIns="0" rtlCol="0" anchor="t">
            <a:spAutoFit/>
          </a:bodyPr>
          <a:lstStyle/>
          <a:p>
            <a:pPr marL="342900" indent="-342900" algn="l">
              <a:lnSpc>
                <a:spcPct val="120000"/>
              </a:lnSpc>
              <a:buFont typeface="Wingdings" panose="05000000000000000000" charset="0"/>
              <a:buChar char="Ø"/>
            </a:pPr>
            <a:r>
              <a:rPr sz="2400" b="1" dirty="0">
                <a:latin typeface="微软雅黑" panose="020B0503020204020204" charset="-122"/>
                <a:cs typeface="微软雅黑" panose="020B0503020204020204" charset="-122"/>
                <a:sym typeface="+mn-ea"/>
              </a:rPr>
              <a:t>关于定向、委培毕业生的系统填写</a:t>
            </a:r>
            <a:endParaRPr sz="2400" b="1" dirty="0">
              <a:latin typeface="微软雅黑" panose="020B0503020204020204" charset="-122"/>
              <a:cs typeface="微软雅黑" panose="020B0503020204020204" charset="-122"/>
              <a:sym typeface="+mn-ea"/>
            </a:endParaRPr>
          </a:p>
        </p:txBody>
      </p:sp>
      <p:sp>
        <p:nvSpPr>
          <p:cNvPr id="9" name="object 4"/>
          <p:cNvSpPr txBox="1"/>
          <p:nvPr/>
        </p:nvSpPr>
        <p:spPr>
          <a:xfrm>
            <a:off x="660400" y="4669790"/>
            <a:ext cx="10462260" cy="1149350"/>
          </a:xfrm>
          <a:prstGeom prst="rect">
            <a:avLst/>
          </a:prstGeom>
        </p:spPr>
        <p:txBody>
          <a:bodyPr vert="horz" wrap="square" lIns="0" tIns="76200" rIns="0" bIns="0" rtlCol="0">
            <a:spAutoFit/>
          </a:bodyPr>
          <a:lstStyle/>
          <a:p>
            <a:pPr marL="355600" indent="-342900" fontAlgn="auto">
              <a:lnSpc>
                <a:spcPct val="120000"/>
              </a:lnSpc>
              <a:spcBef>
                <a:spcPts val="600"/>
              </a:spcBef>
              <a:buClr>
                <a:srgbClr val="000000"/>
              </a:buClr>
              <a:buFont typeface="+mj-lt"/>
              <a:buAutoNum type="arabicPeriod"/>
              <a:tabLst>
                <a:tab pos="354965" algn="l"/>
                <a:tab pos="355600" algn="l"/>
              </a:tabLst>
            </a:pPr>
            <a:r>
              <a:rPr dirty="0">
                <a:solidFill>
                  <a:schemeClr val="tx1"/>
                </a:solidFill>
                <a:latin typeface="微软雅黑" panose="020B0503020204020204" charset="-122"/>
                <a:cs typeface="微软雅黑" panose="020B0503020204020204" charset="-122"/>
              </a:rPr>
              <a:t>培养方式为定向、委培的毕业生，系统只能填写</a:t>
            </a:r>
            <a:r>
              <a:rPr b="1" dirty="0">
                <a:solidFill>
                  <a:srgbClr val="FF0000"/>
                </a:solidFill>
                <a:latin typeface="微软雅黑" panose="020B0503020204020204" charset="-122"/>
                <a:cs typeface="微软雅黑" panose="020B0503020204020204" charset="-122"/>
              </a:rPr>
              <a:t>工作-签三方</a:t>
            </a:r>
            <a:endParaRPr dirty="0">
              <a:solidFill>
                <a:schemeClr val="tx1"/>
              </a:solidFill>
              <a:latin typeface="微软雅黑" panose="020B0503020204020204" charset="-122"/>
              <a:cs typeface="微软雅黑" panose="020B0503020204020204" charset="-122"/>
            </a:endParaRPr>
          </a:p>
          <a:p>
            <a:pPr marL="355600" indent="-342900" fontAlgn="auto">
              <a:lnSpc>
                <a:spcPct val="120000"/>
              </a:lnSpc>
              <a:spcBef>
                <a:spcPts val="600"/>
              </a:spcBef>
              <a:buClr>
                <a:srgbClr val="000000"/>
              </a:buClr>
              <a:buFont typeface="+mj-lt"/>
              <a:buAutoNum type="arabicPeriod"/>
              <a:tabLst>
                <a:tab pos="354965" algn="l"/>
                <a:tab pos="355600" algn="l"/>
              </a:tabLst>
            </a:pPr>
            <a:r>
              <a:rPr dirty="0">
                <a:solidFill>
                  <a:schemeClr val="tx1"/>
                </a:solidFill>
                <a:latin typeface="微软雅黑" panose="020B0503020204020204" charset="-122"/>
                <a:cs typeface="微软雅黑" panose="020B0503020204020204" charset="-122"/>
              </a:rPr>
              <a:t>依照北京市教委要求，定向、委培毕业生必须严格按照定向委培协议进行派遣。因此，系统中单位名称（报到证抬头）为入校时学生签订</a:t>
            </a:r>
            <a:r>
              <a:rPr b="1" dirty="0">
                <a:solidFill>
                  <a:srgbClr val="FF0000"/>
                </a:solidFill>
                <a:latin typeface="微软雅黑" panose="020B0503020204020204" charset="-122"/>
                <a:cs typeface="微软雅黑" panose="020B0503020204020204" charset="-122"/>
              </a:rPr>
              <a:t>定向委培协议的单位名称</a:t>
            </a:r>
            <a:r>
              <a:rPr dirty="0">
                <a:solidFill>
                  <a:schemeClr val="tx1"/>
                </a:solidFill>
                <a:latin typeface="微软雅黑" panose="020B0503020204020204" charset="-122"/>
                <a:cs typeface="微软雅黑" panose="020B0503020204020204" charset="-122"/>
              </a:rPr>
              <a:t>。</a:t>
            </a:r>
            <a:endParaRPr dirty="0">
              <a:solidFill>
                <a:schemeClr val="tx1"/>
              </a:solidFill>
              <a:latin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工作类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660400" y="1144905"/>
            <a:ext cx="1554480" cy="442595"/>
          </a:xfrm>
          <a:prstGeom prst="rect">
            <a:avLst/>
          </a:prstGeom>
          <a:noFill/>
        </p:spPr>
        <p:txBody>
          <a:bodyPr wrap="none" lIns="0" tIns="0" rIns="0" bIns="0" rtlCol="0" anchor="t">
            <a:spAutoFit/>
          </a:bodyPr>
          <a:lstStyle/>
          <a:p>
            <a:pPr marL="342900" indent="-342900" algn="l">
              <a:lnSpc>
                <a:spcPct val="120000"/>
              </a:lnSpc>
              <a:buFont typeface="Wingdings" panose="05000000000000000000" charset="0"/>
              <a:buChar char="Ø"/>
            </a:pPr>
            <a:r>
              <a:rPr lang="zh-CN" sz="2400" b="1" spc="-15" dirty="0">
                <a:latin typeface="微软雅黑" panose="020B0503020204020204" charset="-122"/>
                <a:cs typeface="微软雅黑" panose="020B0503020204020204" charset="-122"/>
                <a:sym typeface="+mn-ea"/>
              </a:rPr>
              <a:t>户档分离</a:t>
            </a:r>
            <a:endParaRPr lang="zh-CN" altLang="en-US" sz="2400" b="1" spc="300" dirty="0">
              <a:solidFill>
                <a:schemeClr val="accent1"/>
              </a:solidFill>
              <a:latin typeface="微软雅黑" panose="020B0503020204020204" charset="-122"/>
              <a:ea typeface="启功字体简体" pitchFamily="65" charset="-122"/>
              <a:cs typeface="微软雅黑" panose="020B0503020204020204" charset="-122"/>
              <a:sym typeface="+mn-ea"/>
            </a:endParaRPr>
          </a:p>
        </p:txBody>
      </p:sp>
      <p:sp>
        <p:nvSpPr>
          <p:cNvPr id="3" name="object 4"/>
          <p:cNvSpPr txBox="1"/>
          <p:nvPr/>
        </p:nvSpPr>
        <p:spPr>
          <a:xfrm>
            <a:off x="660400" y="1587500"/>
            <a:ext cx="10462260" cy="741742"/>
          </a:xfrm>
          <a:prstGeom prst="rect">
            <a:avLst/>
          </a:prstGeom>
        </p:spPr>
        <p:txBody>
          <a:bodyPr vert="horz" wrap="square" lIns="0" tIns="76200" rIns="0" bIns="0" rtlCol="0">
            <a:spAutoFit/>
          </a:bodyPr>
          <a:lstStyle/>
          <a:p>
            <a:pPr marL="12700" indent="0" fontAlgn="auto">
              <a:lnSpc>
                <a:spcPct val="120000"/>
              </a:lnSpc>
              <a:spcBef>
                <a:spcPts val="600"/>
              </a:spcBef>
              <a:buClr>
                <a:srgbClr val="000000"/>
              </a:buClr>
              <a:buFont typeface="+mj-lt"/>
              <a:buNone/>
              <a:tabLst>
                <a:tab pos="354965" algn="l"/>
                <a:tab pos="355600" algn="l"/>
              </a:tabLst>
            </a:pPr>
            <a:r>
              <a:rPr lang="zh-CN" dirty="0">
                <a:solidFill>
                  <a:schemeClr val="tx1"/>
                </a:solidFill>
                <a:latin typeface="微软雅黑" panose="020B0503020204020204" charset="-122"/>
                <a:cs typeface="微软雅黑" panose="020B0503020204020204" charset="-122"/>
              </a:rPr>
              <a:t>签订三方时，若用人单位提供的单位地址、档案转寄地址、户口迁移地址不符合三级地址一致的要求，需要提交</a:t>
            </a:r>
            <a:r>
              <a:rPr lang="zh-CN" b="1" dirty="0">
                <a:solidFill>
                  <a:schemeClr val="tx1"/>
                </a:solidFill>
                <a:latin typeface="微软雅黑" panose="020B0503020204020204" charset="-122"/>
                <a:cs typeface="微软雅黑" panose="020B0503020204020204" charset="-122"/>
              </a:rPr>
              <a:t>证明</a:t>
            </a:r>
            <a:r>
              <a:rPr lang="zh-CN" dirty="0">
                <a:solidFill>
                  <a:schemeClr val="tx1"/>
                </a:solidFill>
                <a:latin typeface="微软雅黑" panose="020B0503020204020204" charset="-122"/>
                <a:cs typeface="微软雅黑" panose="020B0503020204020204" charset="-122"/>
              </a:rPr>
              <a:t>至院系，提交</a:t>
            </a:r>
            <a:r>
              <a:rPr lang="zh-CN" b="1" dirty="0">
                <a:solidFill>
                  <a:schemeClr val="tx1"/>
                </a:solidFill>
                <a:latin typeface="微软雅黑" panose="020B0503020204020204" charset="-122"/>
                <a:cs typeface="微软雅黑" panose="020B0503020204020204" charset="-122"/>
              </a:rPr>
              <a:t>户档分离申请</a:t>
            </a:r>
            <a:r>
              <a:rPr lang="zh-CN" dirty="0">
                <a:solidFill>
                  <a:schemeClr val="tx1"/>
                </a:solidFill>
                <a:latin typeface="微软雅黑" panose="020B0503020204020204" charset="-122"/>
                <a:cs typeface="微软雅黑" panose="020B0503020204020204" charset="-122"/>
              </a:rPr>
              <a:t>，由院系教师在后台进行户档分离授权即可填写系统。</a:t>
            </a:r>
            <a:endParaRPr lang="zh-CN" dirty="0">
              <a:solidFill>
                <a:schemeClr val="tx1"/>
              </a:solidFill>
              <a:latin typeface="微软雅黑" panose="020B0503020204020204" charset="-122"/>
              <a:cs typeface="微软雅黑" panose="020B0503020204020204" charset="-122"/>
            </a:endParaRPr>
          </a:p>
        </p:txBody>
      </p:sp>
      <p:sp>
        <p:nvSpPr>
          <p:cNvPr id="7" name="文本框 6"/>
          <p:cNvSpPr txBox="1"/>
          <p:nvPr/>
        </p:nvSpPr>
        <p:spPr>
          <a:xfrm>
            <a:off x="660400" y="2660015"/>
            <a:ext cx="1562100" cy="442595"/>
          </a:xfrm>
          <a:prstGeom prst="rect">
            <a:avLst/>
          </a:prstGeom>
          <a:noFill/>
        </p:spPr>
        <p:txBody>
          <a:bodyPr wrap="none" lIns="0" tIns="0" rIns="0" bIns="0" rtlCol="0" anchor="t">
            <a:spAutoFit/>
          </a:bodyPr>
          <a:lstStyle/>
          <a:p>
            <a:pPr marL="342900" indent="-342900" algn="l">
              <a:lnSpc>
                <a:spcPct val="120000"/>
              </a:lnSpc>
              <a:buFont typeface="Wingdings" panose="05000000000000000000" charset="0"/>
              <a:buChar char="Ø"/>
            </a:pPr>
            <a:r>
              <a:rPr lang="zh-CN" sz="2400" b="1" dirty="0">
                <a:latin typeface="微软雅黑" panose="020B0503020204020204" charset="-122"/>
                <a:cs typeface="微软雅黑" panose="020B0503020204020204" charset="-122"/>
                <a:sym typeface="+mn-ea"/>
              </a:rPr>
              <a:t>户档暂留</a:t>
            </a:r>
            <a:endParaRPr lang="zh-CN" sz="2400" b="1" dirty="0">
              <a:latin typeface="微软雅黑" panose="020B0503020204020204" charset="-122"/>
              <a:cs typeface="微软雅黑" panose="020B0503020204020204" charset="-122"/>
              <a:sym typeface="+mn-ea"/>
            </a:endParaRPr>
          </a:p>
        </p:txBody>
      </p:sp>
      <p:sp>
        <p:nvSpPr>
          <p:cNvPr id="9" name="object 4"/>
          <p:cNvSpPr txBox="1"/>
          <p:nvPr/>
        </p:nvSpPr>
        <p:spPr>
          <a:xfrm>
            <a:off x="722630" y="3102610"/>
            <a:ext cx="10462260" cy="3120854"/>
          </a:xfrm>
          <a:prstGeom prst="rect">
            <a:avLst/>
          </a:prstGeom>
        </p:spPr>
        <p:txBody>
          <a:bodyPr vert="horz" wrap="square" lIns="0" tIns="76200" rIns="0" bIns="0" rtlCol="0">
            <a:spAutoFit/>
          </a:bodyPr>
          <a:lstStyle/>
          <a:p>
            <a:pPr marL="12700" indent="0" fontAlgn="auto">
              <a:lnSpc>
                <a:spcPct val="120000"/>
              </a:lnSpc>
              <a:spcBef>
                <a:spcPts val="600"/>
              </a:spcBef>
              <a:buClr>
                <a:srgbClr val="000000"/>
              </a:buClr>
              <a:buFont typeface="+mj-lt"/>
              <a:buNone/>
              <a:tabLst>
                <a:tab pos="354965" algn="l"/>
                <a:tab pos="355600" algn="l"/>
              </a:tabLst>
            </a:pPr>
            <a:r>
              <a:rPr lang="zh-CN" dirty="0">
                <a:solidFill>
                  <a:schemeClr val="tx1"/>
                </a:solidFill>
                <a:latin typeface="微软雅黑" panose="020B0503020204020204" charset="-122"/>
                <a:cs typeface="微软雅黑" panose="020B0503020204020204" charset="-122"/>
              </a:rPr>
              <a:t>三方须符合以下三种情况之一：</a:t>
            </a:r>
            <a:endParaRPr lang="zh-CN" dirty="0">
              <a:solidFill>
                <a:schemeClr val="tx1"/>
              </a:solidFill>
              <a:latin typeface="微软雅黑" panose="020B0503020204020204" charset="-122"/>
              <a:cs typeface="微软雅黑" panose="020B0503020204020204" charset="-122"/>
            </a:endParaRPr>
          </a:p>
          <a:p>
            <a:pPr marL="12700" indent="0" fontAlgn="auto">
              <a:lnSpc>
                <a:spcPct val="120000"/>
              </a:lnSpc>
              <a:spcBef>
                <a:spcPts val="600"/>
              </a:spcBef>
              <a:buClr>
                <a:srgbClr val="000000"/>
              </a:buClr>
              <a:buFont typeface="+mj-lt"/>
              <a:buNone/>
              <a:tabLst>
                <a:tab pos="354965" algn="l"/>
                <a:tab pos="355600" algn="l"/>
              </a:tabLst>
            </a:pPr>
            <a:r>
              <a:rPr lang="en-US" altLang="zh-CN" dirty="0">
                <a:solidFill>
                  <a:schemeClr val="tx1"/>
                </a:solidFill>
                <a:latin typeface="微软雅黑" panose="020B0503020204020204" charset="-122"/>
                <a:cs typeface="微软雅黑" panose="020B0503020204020204" charset="-122"/>
              </a:rPr>
              <a:t>1</a:t>
            </a:r>
            <a:r>
              <a:rPr lang="zh-CN" altLang="en-US" dirty="0">
                <a:solidFill>
                  <a:schemeClr val="tx1"/>
                </a:solidFill>
                <a:latin typeface="微软雅黑" panose="020B0503020204020204" charset="-122"/>
                <a:cs typeface="微软雅黑" panose="020B0503020204020204" charset="-122"/>
              </a:rPr>
              <a:t>、三方协议正在签约的过程中</a:t>
            </a:r>
            <a:endParaRPr lang="zh-CN" altLang="en-US" dirty="0">
              <a:solidFill>
                <a:schemeClr val="tx1"/>
              </a:solidFill>
              <a:latin typeface="微软雅黑" panose="020B0503020204020204" charset="-122"/>
              <a:cs typeface="微软雅黑" panose="020B0503020204020204" charset="-122"/>
            </a:endParaRPr>
          </a:p>
          <a:p>
            <a:pPr marL="12700" indent="0" fontAlgn="auto">
              <a:lnSpc>
                <a:spcPct val="120000"/>
              </a:lnSpc>
              <a:spcBef>
                <a:spcPts val="600"/>
              </a:spcBef>
              <a:buClr>
                <a:srgbClr val="000000"/>
              </a:buClr>
              <a:buFont typeface="+mj-lt"/>
              <a:buNone/>
              <a:tabLst>
                <a:tab pos="354965" algn="l"/>
                <a:tab pos="355600" algn="l"/>
              </a:tabLst>
            </a:pPr>
            <a:r>
              <a:rPr lang="en-US" altLang="zh-CN" dirty="0">
                <a:solidFill>
                  <a:schemeClr val="tx1"/>
                </a:solidFill>
                <a:latin typeface="微软雅黑" panose="020B0503020204020204" charset="-122"/>
                <a:cs typeface="微软雅黑" panose="020B0503020204020204" charset="-122"/>
              </a:rPr>
              <a:t>2</a:t>
            </a:r>
            <a:r>
              <a:rPr lang="zh-CN" altLang="en-US" dirty="0">
                <a:solidFill>
                  <a:schemeClr val="tx1"/>
                </a:solidFill>
                <a:latin typeface="微软雅黑" panose="020B0503020204020204" charset="-122"/>
                <a:cs typeface="微软雅黑" panose="020B0503020204020204" charset="-122"/>
              </a:rPr>
              <a:t>、京外单位转正定级手续办理过程中</a:t>
            </a:r>
            <a:endParaRPr lang="zh-CN" altLang="en-US" dirty="0">
              <a:solidFill>
                <a:schemeClr val="tx1"/>
              </a:solidFill>
              <a:latin typeface="微软雅黑" panose="020B0503020204020204" charset="-122"/>
              <a:cs typeface="微软雅黑" panose="020B0503020204020204" charset="-122"/>
            </a:endParaRPr>
          </a:p>
          <a:p>
            <a:pPr marL="12700" indent="0" fontAlgn="auto">
              <a:lnSpc>
                <a:spcPct val="120000"/>
              </a:lnSpc>
              <a:spcBef>
                <a:spcPts val="600"/>
              </a:spcBef>
              <a:buClr>
                <a:srgbClr val="000000"/>
              </a:buClr>
              <a:buFont typeface="+mj-lt"/>
              <a:buNone/>
              <a:tabLst>
                <a:tab pos="354965" algn="l"/>
                <a:tab pos="355600" algn="l"/>
              </a:tabLst>
            </a:pPr>
            <a:r>
              <a:rPr lang="en-US" altLang="zh-CN" dirty="0">
                <a:solidFill>
                  <a:schemeClr val="tx1"/>
                </a:solidFill>
                <a:latin typeface="微软雅黑" panose="020B0503020204020204" charset="-122"/>
                <a:cs typeface="微软雅黑" panose="020B0503020204020204" charset="-122"/>
              </a:rPr>
              <a:t>3</a:t>
            </a:r>
            <a:r>
              <a:rPr lang="zh-CN" altLang="en-US" dirty="0">
                <a:solidFill>
                  <a:schemeClr val="tx1"/>
                </a:solidFill>
                <a:latin typeface="微软雅黑" panose="020B0503020204020204" charset="-122"/>
                <a:cs typeface="微软雅黑" panose="020B0503020204020204" charset="-122"/>
              </a:rPr>
              <a:t>、北京</a:t>
            </a:r>
            <a:r>
              <a:rPr lang="en-US" altLang="zh-CN" dirty="0">
                <a:solidFill>
                  <a:schemeClr val="tx1"/>
                </a:solidFill>
                <a:latin typeface="微软雅黑" panose="020B0503020204020204" charset="-122"/>
                <a:cs typeface="微软雅黑" panose="020B0503020204020204" charset="-122"/>
              </a:rPr>
              <a:t>/</a:t>
            </a:r>
            <a:r>
              <a:rPr lang="zh-CN" altLang="en-US" dirty="0">
                <a:solidFill>
                  <a:schemeClr val="tx1"/>
                </a:solidFill>
                <a:latin typeface="微软雅黑" panose="020B0503020204020204" charset="-122"/>
                <a:cs typeface="微软雅黑" panose="020B0503020204020204" charset="-122"/>
              </a:rPr>
              <a:t>上海户口指标正在申请过程中</a:t>
            </a:r>
            <a:endParaRPr lang="zh-CN" altLang="en-US" dirty="0">
              <a:solidFill>
                <a:schemeClr val="tx1"/>
              </a:solidFill>
              <a:latin typeface="微软雅黑" panose="020B0503020204020204" charset="-122"/>
              <a:cs typeface="微软雅黑" panose="020B0503020204020204" charset="-122"/>
            </a:endParaRPr>
          </a:p>
          <a:p>
            <a:pPr marL="12700" indent="0" fontAlgn="auto">
              <a:lnSpc>
                <a:spcPct val="120000"/>
              </a:lnSpc>
              <a:spcBef>
                <a:spcPts val="600"/>
              </a:spcBef>
              <a:buClr>
                <a:srgbClr val="000000"/>
              </a:buClr>
              <a:buFont typeface="+mj-lt"/>
              <a:buNone/>
              <a:tabLst>
                <a:tab pos="354965" algn="l"/>
                <a:tab pos="355600" algn="l"/>
              </a:tabLst>
            </a:pPr>
            <a:r>
              <a:rPr lang="zh-CN" altLang="en-US" dirty="0">
                <a:solidFill>
                  <a:schemeClr val="tx1"/>
                </a:solidFill>
                <a:latin typeface="微软雅黑" panose="020B0503020204020204" charset="-122"/>
                <a:cs typeface="微软雅黑" panose="020B0503020204020204" charset="-122"/>
              </a:rPr>
              <a:t>由于以上任一原因在集中派遣时申请户档暂留的毕业生，必须出具用人单位盖章的户档暂留申请，仅盖院系公章无效。在填写系统时，填写</a:t>
            </a:r>
            <a:r>
              <a:rPr lang="en-US" altLang="zh-CN" dirty="0">
                <a:solidFill>
                  <a:schemeClr val="tx1"/>
                </a:solidFill>
                <a:latin typeface="微软雅黑" panose="020B0503020204020204" charset="-122"/>
                <a:cs typeface="微软雅黑" panose="020B0503020204020204" charset="-122"/>
              </a:rPr>
              <a:t>“</a:t>
            </a:r>
            <a:r>
              <a:rPr lang="zh-CN" altLang="en-US" b="1" dirty="0">
                <a:solidFill>
                  <a:schemeClr val="tx1"/>
                </a:solidFill>
                <a:latin typeface="微软雅黑" panose="020B0503020204020204" charset="-122"/>
                <a:cs typeface="微软雅黑" panose="020B0503020204020204" charset="-122"/>
              </a:rPr>
              <a:t>单位用人证明</a:t>
            </a:r>
            <a:r>
              <a:rPr lang="en-US" altLang="zh-CN" b="1" dirty="0">
                <a:solidFill>
                  <a:schemeClr val="tx1"/>
                </a:solidFill>
                <a:latin typeface="微软雅黑" panose="020B0503020204020204" charset="-122"/>
                <a:cs typeface="微软雅黑" panose="020B0503020204020204" charset="-122"/>
              </a:rPr>
              <a:t>-</a:t>
            </a:r>
            <a:r>
              <a:rPr lang="zh-CN" altLang="en-US" b="1" dirty="0">
                <a:solidFill>
                  <a:schemeClr val="tx1"/>
                </a:solidFill>
                <a:latin typeface="微软雅黑" panose="020B0503020204020204" charset="-122"/>
                <a:cs typeface="微软雅黑" panose="020B0503020204020204" charset="-122"/>
              </a:rPr>
              <a:t>待分</a:t>
            </a:r>
            <a:r>
              <a:rPr lang="en-US" altLang="zh-CN" dirty="0">
                <a:solidFill>
                  <a:schemeClr val="tx1"/>
                </a:solidFill>
                <a:latin typeface="微软雅黑" panose="020B0503020204020204" charset="-122"/>
                <a:cs typeface="微软雅黑" panose="020B0503020204020204" charset="-122"/>
              </a:rPr>
              <a:t>”</a:t>
            </a:r>
            <a:endParaRPr lang="zh-CN" altLang="en-US" dirty="0">
              <a:solidFill>
                <a:schemeClr val="tx1"/>
              </a:solidFill>
              <a:latin typeface="微软雅黑" panose="020B0503020204020204" charset="-122"/>
              <a:cs typeface="微软雅黑" panose="020B0503020204020204" charset="-122"/>
            </a:endParaRPr>
          </a:p>
          <a:p>
            <a:pPr marL="12700" indent="0" fontAlgn="auto">
              <a:lnSpc>
                <a:spcPct val="120000"/>
              </a:lnSpc>
              <a:spcBef>
                <a:spcPts val="600"/>
              </a:spcBef>
              <a:buClr>
                <a:srgbClr val="000000"/>
              </a:buClr>
              <a:buFont typeface="+mj-lt"/>
              <a:buNone/>
              <a:tabLst>
                <a:tab pos="354965" algn="l"/>
                <a:tab pos="355600" algn="l"/>
              </a:tabLst>
            </a:pPr>
            <a:r>
              <a:rPr lang="zh-CN" altLang="en-US" dirty="0">
                <a:solidFill>
                  <a:schemeClr val="tx1"/>
                </a:solidFill>
                <a:latin typeface="微软雅黑" panose="020B0503020204020204" charset="-122"/>
                <a:cs typeface="微软雅黑" panose="020B0503020204020204" charset="-122"/>
              </a:rPr>
              <a:t>因毕业之后，学校不再作为毕业生的正规档案保管部门，档案留校时间太长可能会导致档案有空白期，会影响个人升学或工作的政审。</a:t>
            </a:r>
            <a:endParaRPr lang="zh-CN" altLang="en-US" dirty="0">
              <a:solidFill>
                <a:schemeClr val="tx1"/>
              </a:solidFill>
              <a:latin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自由职业类</a:t>
            </a:r>
            <a:endParaRPr lang="zh-CN" altLang="en-US" sz="2800" b="1">
              <a:latin typeface="微软雅黑" panose="020B0503020204020204" charset="-122"/>
              <a:ea typeface="微软雅黑" panose="020B0503020204020204" charset="-122"/>
            </a:endParaRPr>
          </a:p>
        </p:txBody>
      </p:sp>
      <p:sp>
        <p:nvSpPr>
          <p:cNvPr id="4" name="object 5"/>
          <p:cNvSpPr txBox="1"/>
          <p:nvPr/>
        </p:nvSpPr>
        <p:spPr>
          <a:xfrm>
            <a:off x="732790" y="1726565"/>
            <a:ext cx="11153775" cy="564257"/>
          </a:xfrm>
          <a:prstGeom prst="rect">
            <a:avLst/>
          </a:prstGeom>
          <a:solidFill>
            <a:srgbClr val="003378"/>
          </a:solidFill>
        </p:spPr>
        <p:txBody>
          <a:bodyPr vert="horz" wrap="square" lIns="0" tIns="25400" rIns="0" bIns="0" rtlCol="0">
            <a:spAutoFit/>
          </a:bodyPr>
          <a:lstStyle/>
          <a:p>
            <a:pPr marL="12700" marR="5080" indent="0">
              <a:lnSpc>
                <a:spcPts val="2120"/>
              </a:lnSpc>
              <a:spcBef>
                <a:spcPts val="200"/>
              </a:spcBef>
              <a:buFont typeface="Arial" panose="020B0604020202020204"/>
              <a:buNone/>
              <a:tabLst>
                <a:tab pos="354965" algn="l"/>
                <a:tab pos="355600" algn="l"/>
              </a:tabLst>
            </a:pPr>
            <a:r>
              <a:rPr b="1" dirty="0">
                <a:solidFill>
                  <a:schemeClr val="bg1"/>
                </a:solidFill>
                <a:latin typeface="+mn-ea"/>
                <a:cs typeface="微软雅黑" panose="020B0503020204020204" charset="-122"/>
              </a:rPr>
              <a:t>注：</a:t>
            </a:r>
            <a:r>
              <a:rPr spc="10" dirty="0">
                <a:solidFill>
                  <a:schemeClr val="bg1"/>
                </a:solidFill>
                <a:latin typeface="+mn-ea"/>
                <a:cs typeface="宋体" panose="02010600030101010101" pitchFamily="2" charset="-122"/>
                <a:sym typeface="+mn-ea"/>
              </a:rPr>
              <a:t>填</a:t>
            </a:r>
            <a:r>
              <a:rPr dirty="0">
                <a:solidFill>
                  <a:schemeClr val="bg1"/>
                </a:solidFill>
                <a:latin typeface="+mn-ea"/>
                <a:cs typeface="宋体" panose="02010600030101010101" pitchFamily="2" charset="-122"/>
                <a:sym typeface="+mn-ea"/>
              </a:rPr>
              <a:t>写</a:t>
            </a:r>
            <a:r>
              <a:rPr spc="10" dirty="0">
                <a:solidFill>
                  <a:schemeClr val="bg1"/>
                </a:solidFill>
                <a:latin typeface="+mn-ea"/>
                <a:cs typeface="宋体" panose="02010600030101010101" pitchFamily="2" charset="-122"/>
                <a:sym typeface="+mn-ea"/>
              </a:rPr>
              <a:t>“自由</a:t>
            </a:r>
            <a:r>
              <a:rPr spc="20" dirty="0">
                <a:solidFill>
                  <a:schemeClr val="bg1"/>
                </a:solidFill>
                <a:latin typeface="+mn-ea"/>
                <a:cs typeface="宋体" panose="02010600030101010101" pitchFamily="2" charset="-122"/>
                <a:sym typeface="+mn-ea"/>
              </a:rPr>
              <a:t>职</a:t>
            </a:r>
            <a:r>
              <a:rPr spc="10" dirty="0">
                <a:solidFill>
                  <a:schemeClr val="bg1"/>
                </a:solidFill>
                <a:latin typeface="+mn-ea"/>
                <a:cs typeface="宋体" panose="02010600030101010101" pitchFamily="2" charset="-122"/>
                <a:sym typeface="+mn-ea"/>
              </a:rPr>
              <a:t>业”信息</a:t>
            </a:r>
            <a:r>
              <a:rPr spc="20" dirty="0">
                <a:solidFill>
                  <a:schemeClr val="bg1"/>
                </a:solidFill>
                <a:latin typeface="+mn-ea"/>
                <a:cs typeface="宋体" panose="02010600030101010101" pitchFamily="2" charset="-122"/>
                <a:sym typeface="+mn-ea"/>
              </a:rPr>
              <a:t>时</a:t>
            </a:r>
            <a:r>
              <a:rPr spc="10" dirty="0">
                <a:solidFill>
                  <a:schemeClr val="bg1"/>
                </a:solidFill>
                <a:latin typeface="+mn-ea"/>
                <a:cs typeface="宋体" panose="02010600030101010101" pitchFamily="2" charset="-122"/>
                <a:sym typeface="+mn-ea"/>
              </a:rPr>
              <a:t>“</a:t>
            </a:r>
            <a:r>
              <a:rPr b="1" spc="10" dirty="0">
                <a:solidFill>
                  <a:schemeClr val="bg1"/>
                </a:solidFill>
                <a:latin typeface="+mn-ea"/>
                <a:cs typeface="宋体" panose="02010600030101010101" pitchFamily="2" charset="-122"/>
                <a:sym typeface="+mn-ea"/>
              </a:rPr>
              <a:t>生源</a:t>
            </a:r>
            <a:r>
              <a:rPr b="1" spc="20" dirty="0">
                <a:solidFill>
                  <a:schemeClr val="bg1"/>
                </a:solidFill>
                <a:latin typeface="+mn-ea"/>
                <a:cs typeface="宋体" panose="02010600030101010101" pitchFamily="2" charset="-122"/>
                <a:sym typeface="+mn-ea"/>
              </a:rPr>
              <a:t>地</a:t>
            </a:r>
            <a:r>
              <a:rPr b="1" spc="10" dirty="0">
                <a:solidFill>
                  <a:schemeClr val="bg1"/>
                </a:solidFill>
                <a:latin typeface="+mn-ea"/>
                <a:cs typeface="宋体" panose="02010600030101010101" pitchFamily="2" charset="-122"/>
                <a:sym typeface="+mn-ea"/>
              </a:rPr>
              <a:t>报到单位名</a:t>
            </a:r>
            <a:r>
              <a:rPr b="1" spc="20" dirty="0">
                <a:solidFill>
                  <a:schemeClr val="bg1"/>
                </a:solidFill>
                <a:latin typeface="+mn-ea"/>
                <a:cs typeface="宋体" panose="02010600030101010101" pitchFamily="2" charset="-122"/>
                <a:sym typeface="+mn-ea"/>
              </a:rPr>
              <a:t>称</a:t>
            </a:r>
            <a:r>
              <a:rPr spc="10" dirty="0">
                <a:solidFill>
                  <a:schemeClr val="bg1"/>
                </a:solidFill>
                <a:latin typeface="+mn-ea"/>
                <a:cs typeface="宋体" panose="02010600030101010101" pitchFamily="2" charset="-122"/>
                <a:sym typeface="+mn-ea"/>
              </a:rPr>
              <a:t>”为</a:t>
            </a:r>
            <a:r>
              <a:rPr b="1" spc="10" dirty="0">
                <a:solidFill>
                  <a:schemeClr val="bg1"/>
                </a:solidFill>
                <a:latin typeface="+mn-ea"/>
                <a:cs typeface="宋体" panose="02010600030101010101" pitchFamily="2" charset="-122"/>
                <a:sym typeface="+mn-ea"/>
              </a:rPr>
              <a:t>报</a:t>
            </a:r>
            <a:r>
              <a:rPr b="1" dirty="0">
                <a:solidFill>
                  <a:schemeClr val="bg1"/>
                </a:solidFill>
                <a:latin typeface="+mn-ea"/>
                <a:cs typeface="宋体" panose="02010600030101010101" pitchFamily="2" charset="-122"/>
                <a:sym typeface="+mn-ea"/>
              </a:rPr>
              <a:t>到</a:t>
            </a:r>
            <a:r>
              <a:rPr b="1" spc="10" dirty="0">
                <a:solidFill>
                  <a:schemeClr val="bg1"/>
                </a:solidFill>
                <a:latin typeface="+mn-ea"/>
                <a:cs typeface="宋体" panose="02010600030101010101" pitchFamily="2" charset="-122"/>
                <a:sym typeface="+mn-ea"/>
              </a:rPr>
              <a:t>证抬</a:t>
            </a:r>
            <a:r>
              <a:rPr b="1" dirty="0">
                <a:solidFill>
                  <a:schemeClr val="bg1"/>
                </a:solidFill>
                <a:latin typeface="+mn-ea"/>
                <a:cs typeface="宋体" panose="02010600030101010101" pitchFamily="2" charset="-122"/>
                <a:sym typeface="+mn-ea"/>
              </a:rPr>
              <a:t>头</a:t>
            </a:r>
            <a:r>
              <a:rPr b="1" spc="10" dirty="0">
                <a:solidFill>
                  <a:schemeClr val="bg1"/>
                </a:solidFill>
                <a:latin typeface="+mn-ea"/>
                <a:cs typeface="宋体" panose="02010600030101010101" pitchFamily="2" charset="-122"/>
                <a:sym typeface="+mn-ea"/>
              </a:rPr>
              <a:t>，</a:t>
            </a:r>
            <a:r>
              <a:rPr spc="10" dirty="0">
                <a:solidFill>
                  <a:schemeClr val="bg1"/>
                </a:solidFill>
                <a:latin typeface="+mn-ea"/>
                <a:cs typeface="宋体" panose="02010600030101010101" pitchFamily="2" charset="-122"/>
                <a:sym typeface="+mn-ea"/>
              </a:rPr>
              <a:t>请毕</a:t>
            </a:r>
            <a:r>
              <a:rPr spc="20" dirty="0">
                <a:solidFill>
                  <a:schemeClr val="bg1"/>
                </a:solidFill>
                <a:latin typeface="+mn-ea"/>
                <a:cs typeface="宋体" panose="02010600030101010101" pitchFamily="2" charset="-122"/>
                <a:sym typeface="+mn-ea"/>
              </a:rPr>
              <a:t>业</a:t>
            </a:r>
            <a:r>
              <a:rPr spc="10" dirty="0">
                <a:solidFill>
                  <a:schemeClr val="bg1"/>
                </a:solidFill>
                <a:latin typeface="+mn-ea"/>
                <a:cs typeface="宋体" panose="02010600030101010101" pitchFamily="2" charset="-122"/>
                <a:sym typeface="+mn-ea"/>
              </a:rPr>
              <a:t>生</a:t>
            </a:r>
            <a:r>
              <a:rPr dirty="0">
                <a:solidFill>
                  <a:schemeClr val="bg1"/>
                </a:solidFill>
                <a:latin typeface="+mn-ea"/>
                <a:cs typeface="宋体" panose="02010600030101010101" pitchFamily="2" charset="-122"/>
                <a:sym typeface="+mn-ea"/>
              </a:rPr>
              <a:t>参照</a:t>
            </a:r>
            <a:r>
              <a:rPr spc="250" dirty="0">
                <a:solidFill>
                  <a:schemeClr val="bg1"/>
                </a:solidFill>
                <a:latin typeface="+mn-ea"/>
                <a:cs typeface="宋体" panose="02010600030101010101" pitchFamily="2" charset="-122"/>
                <a:sym typeface="+mn-ea"/>
              </a:rPr>
              <a:t>就</a:t>
            </a:r>
            <a:r>
              <a:rPr spc="10" dirty="0">
                <a:solidFill>
                  <a:schemeClr val="bg1"/>
                </a:solidFill>
                <a:latin typeface="+mn-ea"/>
                <a:cs typeface="宋体" panose="02010600030101010101" pitchFamily="2" charset="-122"/>
                <a:sym typeface="+mn-ea"/>
              </a:rPr>
              <a:t>业</a:t>
            </a:r>
            <a:r>
              <a:rPr dirty="0">
                <a:solidFill>
                  <a:schemeClr val="bg1"/>
                </a:solidFill>
                <a:latin typeface="+mn-ea"/>
                <a:cs typeface="宋体" panose="02010600030101010101" pitchFamily="2" charset="-122"/>
                <a:sym typeface="+mn-ea"/>
              </a:rPr>
              <a:t>中</a:t>
            </a:r>
            <a:r>
              <a:rPr spc="10" dirty="0">
                <a:solidFill>
                  <a:schemeClr val="bg1"/>
                </a:solidFill>
                <a:latin typeface="+mn-ea"/>
                <a:cs typeface="宋体" panose="02010600030101010101" pitchFamily="2" charset="-122"/>
                <a:sym typeface="+mn-ea"/>
              </a:rPr>
              <a:t>心当</a:t>
            </a:r>
            <a:r>
              <a:rPr dirty="0">
                <a:solidFill>
                  <a:schemeClr val="bg1"/>
                </a:solidFill>
                <a:latin typeface="+mn-ea"/>
                <a:cs typeface="宋体" panose="02010600030101010101" pitchFamily="2" charset="-122"/>
                <a:sym typeface="+mn-ea"/>
              </a:rPr>
              <a:t>年</a:t>
            </a:r>
            <a:r>
              <a:rPr spc="10" dirty="0">
                <a:solidFill>
                  <a:schemeClr val="bg1"/>
                </a:solidFill>
                <a:latin typeface="+mn-ea"/>
                <a:cs typeface="宋体" panose="02010600030101010101" pitchFamily="2" charset="-122"/>
                <a:sym typeface="+mn-ea"/>
              </a:rPr>
              <a:t>发放</a:t>
            </a:r>
            <a:r>
              <a:rPr dirty="0">
                <a:solidFill>
                  <a:schemeClr val="bg1"/>
                </a:solidFill>
                <a:latin typeface="+mn-ea"/>
                <a:cs typeface="宋体" panose="02010600030101010101" pitchFamily="2" charset="-122"/>
                <a:sym typeface="+mn-ea"/>
              </a:rPr>
              <a:t>的</a:t>
            </a:r>
            <a:r>
              <a:rPr spc="10" dirty="0">
                <a:solidFill>
                  <a:schemeClr val="bg1"/>
                </a:solidFill>
                <a:latin typeface="+mn-ea"/>
                <a:cs typeface="宋体" panose="02010600030101010101" pitchFamily="2" charset="-122"/>
                <a:sym typeface="+mn-ea"/>
              </a:rPr>
              <a:t>《全</a:t>
            </a:r>
            <a:r>
              <a:rPr dirty="0">
                <a:solidFill>
                  <a:schemeClr val="bg1"/>
                </a:solidFill>
                <a:latin typeface="+mn-ea"/>
                <a:cs typeface="宋体" panose="02010600030101010101" pitchFamily="2" charset="-122"/>
                <a:sym typeface="+mn-ea"/>
              </a:rPr>
              <a:t>国</a:t>
            </a:r>
            <a:r>
              <a:rPr spc="10" dirty="0">
                <a:solidFill>
                  <a:schemeClr val="bg1"/>
                </a:solidFill>
                <a:latin typeface="+mn-ea"/>
                <a:cs typeface="宋体" panose="02010600030101010101" pitchFamily="2" charset="-122"/>
                <a:sym typeface="+mn-ea"/>
              </a:rPr>
              <a:t>各省</a:t>
            </a:r>
            <a:r>
              <a:rPr dirty="0">
                <a:solidFill>
                  <a:schemeClr val="bg1"/>
                </a:solidFill>
                <a:latin typeface="+mn-ea"/>
                <a:cs typeface="宋体" panose="02010600030101010101" pitchFamily="2" charset="-122"/>
                <a:sym typeface="+mn-ea"/>
              </a:rPr>
              <a:t>市</a:t>
            </a:r>
            <a:r>
              <a:rPr spc="10" dirty="0">
                <a:solidFill>
                  <a:schemeClr val="bg1"/>
                </a:solidFill>
                <a:latin typeface="+mn-ea"/>
                <a:cs typeface="宋体" panose="02010600030101010101" pitchFamily="2" charset="-122"/>
                <a:sym typeface="+mn-ea"/>
              </a:rPr>
              <a:t>毕业</a:t>
            </a:r>
            <a:r>
              <a:rPr dirty="0">
                <a:solidFill>
                  <a:schemeClr val="bg1"/>
                </a:solidFill>
                <a:latin typeface="+mn-ea"/>
                <a:cs typeface="宋体" panose="02010600030101010101" pitchFamily="2" charset="-122"/>
                <a:sym typeface="+mn-ea"/>
              </a:rPr>
              <a:t>生</a:t>
            </a:r>
            <a:r>
              <a:rPr spc="10" dirty="0">
                <a:solidFill>
                  <a:schemeClr val="bg1"/>
                </a:solidFill>
                <a:latin typeface="+mn-ea"/>
                <a:cs typeface="宋体" panose="02010600030101010101" pitchFamily="2" charset="-122"/>
                <a:sym typeface="+mn-ea"/>
              </a:rPr>
              <a:t>回生</a:t>
            </a:r>
            <a:r>
              <a:rPr dirty="0">
                <a:solidFill>
                  <a:schemeClr val="bg1"/>
                </a:solidFill>
                <a:latin typeface="+mn-ea"/>
                <a:cs typeface="宋体" panose="02010600030101010101" pitchFamily="2" charset="-122"/>
                <a:sym typeface="+mn-ea"/>
              </a:rPr>
              <a:t>源</a:t>
            </a:r>
            <a:r>
              <a:rPr spc="10" dirty="0">
                <a:solidFill>
                  <a:schemeClr val="bg1"/>
                </a:solidFill>
                <a:latin typeface="+mn-ea"/>
                <a:cs typeface="宋体" panose="02010600030101010101" pitchFamily="2" charset="-122"/>
                <a:sym typeface="+mn-ea"/>
              </a:rPr>
              <a:t>地派</a:t>
            </a:r>
            <a:r>
              <a:rPr dirty="0">
                <a:solidFill>
                  <a:schemeClr val="bg1"/>
                </a:solidFill>
                <a:latin typeface="+mn-ea"/>
                <a:cs typeface="宋体" panose="02010600030101010101" pitchFamily="2" charset="-122"/>
                <a:sym typeface="+mn-ea"/>
              </a:rPr>
              <a:t>遣</a:t>
            </a:r>
            <a:r>
              <a:rPr spc="10" dirty="0">
                <a:solidFill>
                  <a:schemeClr val="bg1"/>
                </a:solidFill>
                <a:latin typeface="+mn-ea"/>
                <a:cs typeface="宋体" panose="02010600030101010101" pitchFamily="2" charset="-122"/>
                <a:sym typeface="+mn-ea"/>
              </a:rPr>
              <a:t>单位</a:t>
            </a:r>
            <a:r>
              <a:rPr dirty="0">
                <a:solidFill>
                  <a:schemeClr val="bg1"/>
                </a:solidFill>
                <a:latin typeface="+mn-ea"/>
                <a:cs typeface="宋体" panose="02010600030101010101" pitchFamily="2" charset="-122"/>
                <a:sym typeface="+mn-ea"/>
              </a:rPr>
              <a:t>一</a:t>
            </a:r>
            <a:r>
              <a:rPr spc="10" dirty="0">
                <a:solidFill>
                  <a:schemeClr val="bg1"/>
                </a:solidFill>
                <a:latin typeface="+mn-ea"/>
                <a:cs typeface="宋体" panose="02010600030101010101" pitchFamily="2" charset="-122"/>
                <a:sym typeface="+mn-ea"/>
              </a:rPr>
              <a:t>览表</a:t>
            </a:r>
            <a:r>
              <a:rPr dirty="0">
                <a:solidFill>
                  <a:schemeClr val="bg1"/>
                </a:solidFill>
                <a:latin typeface="+mn-ea"/>
                <a:cs typeface="宋体" panose="02010600030101010101" pitchFamily="2" charset="-122"/>
                <a:sym typeface="+mn-ea"/>
              </a:rPr>
              <a:t>》</a:t>
            </a:r>
            <a:r>
              <a:rPr spc="10" dirty="0">
                <a:solidFill>
                  <a:schemeClr val="bg1"/>
                </a:solidFill>
                <a:latin typeface="+mn-ea"/>
                <a:cs typeface="宋体" panose="02010600030101010101" pitchFamily="2" charset="-122"/>
                <a:sym typeface="+mn-ea"/>
              </a:rPr>
              <a:t>或与生</a:t>
            </a:r>
            <a:r>
              <a:rPr dirty="0">
                <a:solidFill>
                  <a:schemeClr val="bg1"/>
                </a:solidFill>
                <a:latin typeface="+mn-ea"/>
                <a:cs typeface="宋体" panose="02010600030101010101" pitchFamily="2" charset="-122"/>
                <a:sym typeface="+mn-ea"/>
              </a:rPr>
              <a:t>源</a:t>
            </a:r>
            <a:r>
              <a:rPr spc="10" dirty="0">
                <a:solidFill>
                  <a:schemeClr val="bg1"/>
                </a:solidFill>
                <a:latin typeface="+mn-ea"/>
                <a:cs typeface="宋体" panose="02010600030101010101" pitchFamily="2" charset="-122"/>
                <a:sym typeface="+mn-ea"/>
              </a:rPr>
              <a:t>地</a:t>
            </a:r>
            <a:r>
              <a:rPr dirty="0">
                <a:solidFill>
                  <a:schemeClr val="bg1"/>
                </a:solidFill>
                <a:latin typeface="+mn-ea"/>
                <a:cs typeface="宋体" panose="02010600030101010101" pitchFamily="2" charset="-122"/>
                <a:sym typeface="+mn-ea"/>
              </a:rPr>
              <a:t>核实后填写。请详细</a:t>
            </a:r>
            <a:r>
              <a:rPr b="1" dirty="0">
                <a:solidFill>
                  <a:schemeClr val="bg1"/>
                </a:solidFill>
                <a:latin typeface="+mn-ea"/>
                <a:cs typeface="宋体" panose="02010600030101010101" pitchFamily="2" charset="-122"/>
                <a:sym typeface="+mn-ea"/>
              </a:rPr>
              <a:t>填写“从事自由职业的内容”。</a:t>
            </a:r>
            <a:endParaRPr b="1" dirty="0">
              <a:solidFill>
                <a:schemeClr val="bg1"/>
              </a:solidFill>
              <a:latin typeface="+mn-ea"/>
              <a:cs typeface="宋体" panose="02010600030101010101" pitchFamily="2" charset="-122"/>
              <a:sym typeface="+mn-ea"/>
            </a:endParaRPr>
          </a:p>
        </p:txBody>
      </p:sp>
      <p:graphicFrame>
        <p:nvGraphicFramePr>
          <p:cNvPr id="8" name="表格 7"/>
          <p:cNvGraphicFramePr/>
          <p:nvPr/>
        </p:nvGraphicFramePr>
        <p:xfrm>
          <a:off x="660400" y="1209040"/>
          <a:ext cx="8533130" cy="381000"/>
        </p:xfrm>
        <a:graphic>
          <a:graphicData uri="http://schemas.openxmlformats.org/drawingml/2006/table">
            <a:tbl>
              <a:tblPr firstRow="1" bandRow="1">
                <a:tableStyleId>{5C22544A-7EE6-4342-B048-85BDC9FD1C3A}</a:tableStyleId>
              </a:tblPr>
              <a:tblGrid>
                <a:gridCol w="2545715"/>
                <a:gridCol w="5987415"/>
              </a:tblGrid>
              <a:tr h="381000">
                <a:tc>
                  <a:txBody>
                    <a:bodyPr/>
                    <a:lstStyle/>
                    <a:p>
                      <a:pPr>
                        <a:buNone/>
                      </a:pPr>
                      <a:r>
                        <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rPr>
                        <a:t>自由职业毕业生</a:t>
                      </a:r>
                      <a:endPar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oFill/>
                  </a:tcPr>
                </a:tc>
                <a:tc>
                  <a:txBody>
                    <a:bodyPr/>
                    <a:lstStyle/>
                    <a:p>
                      <a:pPr>
                        <a:buNone/>
                      </a:pPr>
                      <a:r>
                        <a:rPr lang="zh-CN" altLang="en-US" sz="1800" spc="300" dirty="0">
                          <a:solidFill>
                            <a:schemeClr val="tx1"/>
                          </a:solidFill>
                          <a:latin typeface="+mn-ea"/>
                          <a:ea typeface="+mn-ea"/>
                          <a:sym typeface="+mn-ea"/>
                        </a:rPr>
                        <a:t>去向选择：</a:t>
                      </a:r>
                      <a:r>
                        <a:rPr lang="zh-CN" sz="1800" spc="300" dirty="0">
                          <a:solidFill>
                            <a:schemeClr val="tx1"/>
                          </a:solidFill>
                          <a:latin typeface="+mn-ea"/>
                          <a:ea typeface="+mn-ea"/>
                          <a:sym typeface="+mn-ea"/>
                        </a:rPr>
                        <a:t>自由职业</a:t>
                      </a:r>
                      <a:endParaRPr lang="zh-CN" sz="1800" b="1" spc="300" dirty="0">
                        <a:solidFill>
                          <a:schemeClr val="tx1"/>
                        </a:solidFill>
                        <a:latin typeface="+mn-ea"/>
                        <a:ea typeface="+mn-ea"/>
                        <a:sym typeface="+mn-ea"/>
                      </a:endParaRPr>
                    </a:p>
                  </a:txBody>
                  <a:tcPr>
                    <a:noFill/>
                  </a:tcPr>
                </a:tc>
              </a:tr>
            </a:tbl>
          </a:graphicData>
        </a:graphic>
      </p:graphicFrame>
      <p:sp>
        <p:nvSpPr>
          <p:cNvPr id="12" name="object 5"/>
          <p:cNvSpPr/>
          <p:nvPr/>
        </p:nvSpPr>
        <p:spPr>
          <a:xfrm>
            <a:off x="6040755" y="3574415"/>
            <a:ext cx="2337435" cy="1037590"/>
          </a:xfrm>
          <a:custGeom>
            <a:avLst/>
            <a:gdLst/>
            <a:ahLst/>
            <a:cxnLst/>
            <a:rect l="l" t="t" r="r" b="b"/>
            <a:pathLst>
              <a:path w="2261870" h="928370">
                <a:moveTo>
                  <a:pt x="2261616" y="928115"/>
                </a:moveTo>
                <a:lnTo>
                  <a:pt x="0" y="928115"/>
                </a:lnTo>
                <a:lnTo>
                  <a:pt x="0" y="0"/>
                </a:lnTo>
                <a:lnTo>
                  <a:pt x="2261616" y="0"/>
                </a:lnTo>
                <a:lnTo>
                  <a:pt x="2261616" y="14477"/>
                </a:lnTo>
                <a:lnTo>
                  <a:pt x="28955" y="14477"/>
                </a:lnTo>
                <a:lnTo>
                  <a:pt x="14477" y="28955"/>
                </a:lnTo>
                <a:lnTo>
                  <a:pt x="28955" y="28955"/>
                </a:lnTo>
                <a:lnTo>
                  <a:pt x="28955" y="899159"/>
                </a:lnTo>
                <a:lnTo>
                  <a:pt x="14477" y="899159"/>
                </a:lnTo>
                <a:lnTo>
                  <a:pt x="28955" y="913638"/>
                </a:lnTo>
                <a:lnTo>
                  <a:pt x="2261616" y="913638"/>
                </a:lnTo>
                <a:lnTo>
                  <a:pt x="2261616" y="928115"/>
                </a:lnTo>
                <a:close/>
              </a:path>
              <a:path w="2261870" h="928370">
                <a:moveTo>
                  <a:pt x="28955" y="28955"/>
                </a:moveTo>
                <a:lnTo>
                  <a:pt x="14477" y="28955"/>
                </a:lnTo>
                <a:lnTo>
                  <a:pt x="28955" y="14477"/>
                </a:lnTo>
                <a:lnTo>
                  <a:pt x="28955" y="28955"/>
                </a:lnTo>
                <a:close/>
              </a:path>
              <a:path w="2261870" h="928370">
                <a:moveTo>
                  <a:pt x="2232660" y="28955"/>
                </a:moveTo>
                <a:lnTo>
                  <a:pt x="28955" y="28955"/>
                </a:lnTo>
                <a:lnTo>
                  <a:pt x="28955" y="14477"/>
                </a:lnTo>
                <a:lnTo>
                  <a:pt x="2232660" y="14477"/>
                </a:lnTo>
                <a:lnTo>
                  <a:pt x="2232660" y="28955"/>
                </a:lnTo>
                <a:close/>
              </a:path>
              <a:path w="2261870" h="928370">
                <a:moveTo>
                  <a:pt x="2232660" y="913638"/>
                </a:moveTo>
                <a:lnTo>
                  <a:pt x="2232660" y="14477"/>
                </a:lnTo>
                <a:lnTo>
                  <a:pt x="2247138" y="28955"/>
                </a:lnTo>
                <a:lnTo>
                  <a:pt x="2261616" y="28955"/>
                </a:lnTo>
                <a:lnTo>
                  <a:pt x="2261616" y="899159"/>
                </a:lnTo>
                <a:lnTo>
                  <a:pt x="2247138" y="899159"/>
                </a:lnTo>
                <a:lnTo>
                  <a:pt x="2232660" y="913638"/>
                </a:lnTo>
                <a:close/>
              </a:path>
              <a:path w="2261870" h="928370">
                <a:moveTo>
                  <a:pt x="2261616" y="28955"/>
                </a:moveTo>
                <a:lnTo>
                  <a:pt x="2247138" y="28955"/>
                </a:lnTo>
                <a:lnTo>
                  <a:pt x="2232660" y="14477"/>
                </a:lnTo>
                <a:lnTo>
                  <a:pt x="2261616" y="14477"/>
                </a:lnTo>
                <a:lnTo>
                  <a:pt x="2261616" y="28955"/>
                </a:lnTo>
                <a:close/>
              </a:path>
              <a:path w="2261870" h="928370">
                <a:moveTo>
                  <a:pt x="28955" y="913638"/>
                </a:moveTo>
                <a:lnTo>
                  <a:pt x="14477" y="899159"/>
                </a:lnTo>
                <a:lnTo>
                  <a:pt x="28955" y="899159"/>
                </a:lnTo>
                <a:lnTo>
                  <a:pt x="28955" y="913638"/>
                </a:lnTo>
                <a:close/>
              </a:path>
              <a:path w="2261870" h="928370">
                <a:moveTo>
                  <a:pt x="2232660" y="913638"/>
                </a:moveTo>
                <a:lnTo>
                  <a:pt x="28955" y="913638"/>
                </a:lnTo>
                <a:lnTo>
                  <a:pt x="28955" y="899159"/>
                </a:lnTo>
                <a:lnTo>
                  <a:pt x="2232660" y="899159"/>
                </a:lnTo>
                <a:lnTo>
                  <a:pt x="2232660" y="913638"/>
                </a:lnTo>
                <a:close/>
              </a:path>
              <a:path w="2261870" h="928370">
                <a:moveTo>
                  <a:pt x="2261616" y="913638"/>
                </a:moveTo>
                <a:lnTo>
                  <a:pt x="2232660" y="913638"/>
                </a:lnTo>
                <a:lnTo>
                  <a:pt x="2247138" y="899159"/>
                </a:lnTo>
                <a:lnTo>
                  <a:pt x="2261616" y="899159"/>
                </a:lnTo>
                <a:lnTo>
                  <a:pt x="2261616" y="913638"/>
                </a:lnTo>
                <a:close/>
              </a:path>
            </a:pathLst>
          </a:custGeom>
          <a:solidFill>
            <a:srgbClr val="FF0000"/>
          </a:solidFill>
        </p:spPr>
        <p:txBody>
          <a:bodyPr wrap="square" lIns="0" tIns="0" rIns="0" bIns="0" rtlCol="0"/>
          <a:lstStyle/>
          <a:p>
            <a:endParaRPr sz="100"/>
          </a:p>
        </p:txBody>
      </p:sp>
      <p:pic>
        <p:nvPicPr>
          <p:cNvPr id="2" name="图片 1"/>
          <p:cNvPicPr>
            <a:picLocks noChangeAspect="1"/>
          </p:cNvPicPr>
          <p:nvPr/>
        </p:nvPicPr>
        <p:blipFill>
          <a:blip r:embed="rId1"/>
          <a:stretch>
            <a:fillRect/>
          </a:stretch>
        </p:blipFill>
        <p:spPr>
          <a:xfrm>
            <a:off x="1011301" y="2427347"/>
            <a:ext cx="10272396" cy="37174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自由职业类</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769620" y="1686179"/>
            <a:ext cx="9918700" cy="3416320"/>
          </a:xfrm>
          <a:prstGeom prst="rect">
            <a:avLst/>
          </a:prstGeom>
          <a:noFill/>
        </p:spPr>
        <p:txBody>
          <a:bodyPr wrap="square" rtlCol="0" anchor="t">
            <a:spAutoFit/>
          </a:bodyPr>
          <a:lstStyle/>
          <a:p>
            <a:pPr fontAlgn="auto">
              <a:lnSpc>
                <a:spcPct val="150000"/>
              </a:lnSpc>
            </a:pPr>
            <a:r>
              <a:rPr lang="en-US" altLang="zh-CN" b="1" dirty="0">
                <a:latin typeface="+mn-ea"/>
              </a:rPr>
              <a:t>1.</a:t>
            </a:r>
            <a:r>
              <a:rPr lang="zh-CN" altLang="en-US" b="1" dirty="0">
                <a:latin typeface="+mn-ea"/>
              </a:rPr>
              <a:t>灵活就业</a:t>
            </a:r>
            <a:r>
              <a:rPr lang="zh-CN" altLang="en-US" dirty="0">
                <a:latin typeface="+mn-ea"/>
              </a:rPr>
              <a:t>是指劳动力市场中动态性、非固定和非规范性的就业形式，亦指非正规就业。灵活就业一般来说其劳动合同关系是临时的，工作岗位通常是不确定的，也可能被多个雇主雇用。</a:t>
            </a:r>
            <a:endParaRPr lang="en-US" altLang="zh-CN" dirty="0">
              <a:latin typeface="+mn-ea"/>
            </a:endParaRPr>
          </a:p>
          <a:p>
            <a:pPr fontAlgn="auto">
              <a:lnSpc>
                <a:spcPct val="150000"/>
              </a:lnSpc>
            </a:pPr>
            <a:r>
              <a:rPr lang="en-US" altLang="zh-CN" b="1" dirty="0">
                <a:latin typeface="+mn-ea"/>
              </a:rPr>
              <a:t>2.</a:t>
            </a:r>
            <a:r>
              <a:rPr lang="zh-CN" altLang="en-US" b="1" dirty="0">
                <a:latin typeface="+mn-ea"/>
              </a:rPr>
              <a:t>正规就业</a:t>
            </a:r>
            <a:r>
              <a:rPr lang="zh-CN" altLang="en-US" dirty="0">
                <a:latin typeface="+mn-ea"/>
              </a:rPr>
              <a:t>意指有长期的劳动关系、稳定的工作岗位和固定的雇主的一种就业方式。</a:t>
            </a:r>
            <a:endParaRPr lang="zh-CN" altLang="en-US" dirty="0">
              <a:latin typeface="+mn-ea"/>
            </a:endParaRPr>
          </a:p>
          <a:p>
            <a:pPr fontAlgn="auto">
              <a:lnSpc>
                <a:spcPct val="150000"/>
              </a:lnSpc>
            </a:pPr>
            <a:r>
              <a:rPr lang="zh-CN" altLang="en-US" dirty="0">
                <a:latin typeface="+mn-ea"/>
              </a:rPr>
              <a:t>在</a:t>
            </a:r>
            <a:r>
              <a:rPr lang="zh-CN" altLang="en-US" b="1" dirty="0">
                <a:latin typeface="+mn-ea"/>
              </a:rPr>
              <a:t>填报系统</a:t>
            </a:r>
            <a:r>
              <a:rPr lang="zh-CN" altLang="en-US" dirty="0">
                <a:latin typeface="+mn-ea"/>
              </a:rPr>
              <a:t>时，毕业生需</a:t>
            </a:r>
            <a:r>
              <a:rPr lang="zh-CN" altLang="en-US" b="1" dirty="0">
                <a:solidFill>
                  <a:srgbClr val="FF0000"/>
                </a:solidFill>
                <a:latin typeface="+mn-ea"/>
              </a:rPr>
              <a:t>详细填报</a:t>
            </a:r>
            <a:r>
              <a:rPr lang="zh-CN" altLang="en-US" dirty="0">
                <a:latin typeface="+mn-ea"/>
              </a:rPr>
              <a:t>“从事自由职业的内容”一栏，具体写清：</a:t>
            </a:r>
            <a:endParaRPr lang="en-US" altLang="zh-CN" dirty="0">
              <a:latin typeface="+mn-ea"/>
            </a:endParaRPr>
          </a:p>
          <a:p>
            <a:pPr fontAlgn="auto">
              <a:lnSpc>
                <a:spcPct val="150000"/>
              </a:lnSpc>
            </a:pPr>
            <a:r>
              <a:rPr lang="zh-CN" altLang="en-US" dirty="0">
                <a:latin typeface="+mn-ea"/>
              </a:rPr>
              <a:t>（</a:t>
            </a:r>
            <a:r>
              <a:rPr lang="en-US" altLang="zh-CN" dirty="0">
                <a:latin typeface="+mn-ea"/>
              </a:rPr>
              <a:t>1</a:t>
            </a:r>
            <a:r>
              <a:rPr lang="zh-CN" altLang="en-US" dirty="0">
                <a:latin typeface="+mn-ea"/>
              </a:rPr>
              <a:t>）自由职业工作内容</a:t>
            </a:r>
            <a:endParaRPr lang="en-US" altLang="zh-CN" dirty="0">
              <a:latin typeface="+mn-ea"/>
            </a:endParaRPr>
          </a:p>
          <a:p>
            <a:pPr fontAlgn="auto">
              <a:lnSpc>
                <a:spcPct val="150000"/>
              </a:lnSpc>
            </a:pPr>
            <a:r>
              <a:rPr lang="zh-CN" altLang="en-US" dirty="0">
                <a:latin typeface="+mn-ea"/>
              </a:rPr>
              <a:t>（</a:t>
            </a:r>
            <a:r>
              <a:rPr lang="en-US" altLang="zh-CN" dirty="0">
                <a:latin typeface="+mn-ea"/>
              </a:rPr>
              <a:t>2</a:t>
            </a:r>
            <a:r>
              <a:rPr lang="zh-CN" altLang="en-US" dirty="0">
                <a:latin typeface="+mn-ea"/>
              </a:rPr>
              <a:t>）所服务的机构</a:t>
            </a:r>
            <a:endParaRPr lang="en-US" altLang="zh-CN" dirty="0">
              <a:latin typeface="+mn-ea"/>
            </a:endParaRPr>
          </a:p>
          <a:p>
            <a:pPr fontAlgn="auto">
              <a:lnSpc>
                <a:spcPct val="150000"/>
              </a:lnSpc>
            </a:pPr>
            <a:r>
              <a:rPr lang="zh-CN" altLang="en-US" dirty="0">
                <a:latin typeface="+mn-ea"/>
              </a:rPr>
              <a:t>（</a:t>
            </a:r>
            <a:r>
              <a:rPr lang="en-US" altLang="zh-CN" dirty="0">
                <a:latin typeface="+mn-ea"/>
              </a:rPr>
              <a:t>3</a:t>
            </a:r>
            <a:r>
              <a:rPr lang="zh-CN" altLang="en-US" dirty="0">
                <a:latin typeface="+mn-ea"/>
              </a:rPr>
              <a:t>）工作频次等</a:t>
            </a:r>
            <a:endParaRPr lang="en-US" altLang="zh-CN" dirty="0">
              <a:latin typeface="+mn-ea"/>
            </a:endParaRPr>
          </a:p>
          <a:p>
            <a:pPr fontAlgn="auto">
              <a:lnSpc>
                <a:spcPct val="150000"/>
              </a:lnSpc>
            </a:pPr>
            <a:r>
              <a:rPr lang="zh-CN" altLang="en-US" dirty="0">
                <a:latin typeface="+mn-ea"/>
              </a:rPr>
              <a:t>如“</a:t>
            </a:r>
            <a:r>
              <a:rPr lang="zh-CN" altLang="en-US" b="1" dirty="0">
                <a:latin typeface="+mn-ea"/>
              </a:rPr>
              <a:t>HR培训（与新华创联社等公司合作）</a:t>
            </a:r>
            <a:r>
              <a:rPr lang="zh-CN" altLang="en-US" dirty="0">
                <a:latin typeface="+mn-ea"/>
              </a:rPr>
              <a:t>”、家教具体学科，一个月做几</a:t>
            </a:r>
            <a:r>
              <a:rPr lang="zh-CN" altLang="en-US">
                <a:latin typeface="+mn-ea"/>
              </a:rPr>
              <a:t>次等</a:t>
            </a:r>
            <a:r>
              <a:rPr lang="zh-CN" altLang="en-US" smtClean="0">
                <a:latin typeface="+mn-ea"/>
              </a:rPr>
              <a:t>。</a:t>
            </a:r>
            <a:endParaRPr lang="zh-CN" altLang="en-US" dirty="0">
              <a:latin typeface="+mn-ea"/>
            </a:endParaRPr>
          </a:p>
        </p:txBody>
      </p:sp>
      <p:sp>
        <p:nvSpPr>
          <p:cNvPr id="2" name="文本框 1"/>
          <p:cNvSpPr txBox="1"/>
          <p:nvPr/>
        </p:nvSpPr>
        <p:spPr>
          <a:xfrm>
            <a:off x="518795" y="1175385"/>
            <a:ext cx="10420350" cy="405624"/>
          </a:xfrm>
          <a:prstGeom prst="rect">
            <a:avLst/>
          </a:prstGeom>
          <a:noFill/>
        </p:spPr>
        <p:txBody>
          <a:bodyPr wrap="square" lIns="0" tIns="0" rIns="0" bIns="0" rtlCol="0" anchor="t">
            <a:spAutoFit/>
          </a:bodyPr>
          <a:lstStyle/>
          <a:p>
            <a:pPr marL="342900" indent="-342900" algn="l">
              <a:lnSpc>
                <a:spcPct val="120000"/>
              </a:lnSpc>
              <a:buFont typeface="Wingdings" panose="05000000000000000000" charset="0"/>
              <a:buChar char="Ø"/>
            </a:pPr>
            <a:r>
              <a:rPr lang="zh-CN" altLang="en-US" sz="2400" b="1" smtClean="0">
                <a:sym typeface="+mn-ea"/>
              </a:rPr>
              <a:t>【自由职业的界定】</a:t>
            </a:r>
            <a:endParaRPr lang="zh-CN" altLang="en-US" sz="2400" b="1" spc="300" dirty="0">
              <a:solidFill>
                <a:schemeClr val="accent1"/>
              </a:solidFill>
              <a:latin typeface="微软雅黑" panose="020B0503020204020204" charset="-122"/>
              <a:ea typeface="启功字体简体" pitchFamily="65" charset="-122"/>
              <a:cs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自主创业类</a:t>
            </a:r>
            <a:endParaRPr lang="zh-CN" altLang="en-US" sz="2800" b="1">
              <a:latin typeface="微软雅黑" panose="020B0503020204020204" charset="-122"/>
              <a:ea typeface="微软雅黑" panose="020B0503020204020204" charset="-122"/>
            </a:endParaRPr>
          </a:p>
        </p:txBody>
      </p:sp>
      <p:sp>
        <p:nvSpPr>
          <p:cNvPr id="4" name="object 5"/>
          <p:cNvSpPr txBox="1"/>
          <p:nvPr/>
        </p:nvSpPr>
        <p:spPr>
          <a:xfrm>
            <a:off x="732790" y="1726565"/>
            <a:ext cx="11153775" cy="564257"/>
          </a:xfrm>
          <a:prstGeom prst="rect">
            <a:avLst/>
          </a:prstGeom>
          <a:solidFill>
            <a:srgbClr val="003378"/>
          </a:solidFill>
        </p:spPr>
        <p:txBody>
          <a:bodyPr vert="horz" wrap="square" lIns="0" tIns="25400" rIns="0" bIns="0" rtlCol="0">
            <a:spAutoFit/>
          </a:bodyPr>
          <a:lstStyle/>
          <a:p>
            <a:pPr marL="12700" marR="5080" indent="0">
              <a:lnSpc>
                <a:spcPts val="2120"/>
              </a:lnSpc>
              <a:spcBef>
                <a:spcPts val="200"/>
              </a:spcBef>
              <a:buFont typeface="Arial" panose="020B0604020202020204"/>
              <a:buNone/>
              <a:tabLst>
                <a:tab pos="354965" algn="l"/>
                <a:tab pos="355600" algn="l"/>
              </a:tabLst>
            </a:pPr>
            <a:r>
              <a:rPr b="1" dirty="0">
                <a:solidFill>
                  <a:schemeClr val="bg1"/>
                </a:solidFill>
                <a:latin typeface="+mn-ea"/>
                <a:cs typeface="微软雅黑" panose="020B0503020204020204" charset="-122"/>
              </a:rPr>
              <a:t>注：</a:t>
            </a:r>
            <a:r>
              <a:rPr spc="10" dirty="0">
                <a:solidFill>
                  <a:schemeClr val="bg1"/>
                </a:solidFill>
                <a:latin typeface="+mn-ea"/>
                <a:cs typeface="宋体" panose="02010600030101010101" pitchFamily="2" charset="-122"/>
                <a:sym typeface="+mn-ea"/>
              </a:rPr>
              <a:t>填写“自主</a:t>
            </a:r>
            <a:r>
              <a:rPr spc="20" dirty="0">
                <a:solidFill>
                  <a:schemeClr val="bg1"/>
                </a:solidFill>
                <a:latin typeface="+mn-ea"/>
                <a:cs typeface="宋体" panose="02010600030101010101" pitchFamily="2" charset="-122"/>
                <a:sym typeface="+mn-ea"/>
              </a:rPr>
              <a:t>创</a:t>
            </a:r>
            <a:r>
              <a:rPr spc="10" dirty="0">
                <a:solidFill>
                  <a:schemeClr val="bg1"/>
                </a:solidFill>
                <a:latin typeface="+mn-ea"/>
                <a:cs typeface="宋体" panose="02010600030101010101" pitchFamily="2" charset="-122"/>
                <a:sym typeface="+mn-ea"/>
              </a:rPr>
              <a:t>业”信息</a:t>
            </a:r>
            <a:r>
              <a:rPr spc="20" dirty="0">
                <a:solidFill>
                  <a:schemeClr val="bg1"/>
                </a:solidFill>
                <a:latin typeface="+mn-ea"/>
                <a:cs typeface="宋体" panose="02010600030101010101" pitchFamily="2" charset="-122"/>
                <a:sym typeface="+mn-ea"/>
              </a:rPr>
              <a:t>时</a:t>
            </a:r>
            <a:r>
              <a:rPr b="1" spc="10" dirty="0">
                <a:solidFill>
                  <a:schemeClr val="bg1"/>
                </a:solidFill>
                <a:latin typeface="+mn-ea"/>
                <a:cs typeface="宋体" panose="02010600030101010101" pitchFamily="2" charset="-122"/>
                <a:sym typeface="+mn-ea"/>
              </a:rPr>
              <a:t>“生源</a:t>
            </a:r>
            <a:r>
              <a:rPr b="1" spc="20" dirty="0">
                <a:solidFill>
                  <a:schemeClr val="bg1"/>
                </a:solidFill>
                <a:latin typeface="+mn-ea"/>
                <a:cs typeface="宋体" panose="02010600030101010101" pitchFamily="2" charset="-122"/>
                <a:sym typeface="+mn-ea"/>
              </a:rPr>
              <a:t>地</a:t>
            </a:r>
            <a:r>
              <a:rPr b="1" spc="10" dirty="0">
                <a:solidFill>
                  <a:schemeClr val="bg1"/>
                </a:solidFill>
                <a:latin typeface="+mn-ea"/>
                <a:cs typeface="宋体" panose="02010600030101010101" pitchFamily="2" charset="-122"/>
                <a:sym typeface="+mn-ea"/>
              </a:rPr>
              <a:t>报到单位</a:t>
            </a:r>
            <a:r>
              <a:rPr b="1" spc="20" dirty="0">
                <a:solidFill>
                  <a:schemeClr val="bg1"/>
                </a:solidFill>
                <a:latin typeface="+mn-ea"/>
                <a:cs typeface="宋体" panose="02010600030101010101" pitchFamily="2" charset="-122"/>
                <a:sym typeface="+mn-ea"/>
              </a:rPr>
              <a:t>名</a:t>
            </a:r>
            <a:r>
              <a:rPr b="1" spc="10" dirty="0">
                <a:solidFill>
                  <a:schemeClr val="bg1"/>
                </a:solidFill>
                <a:latin typeface="+mn-ea"/>
                <a:cs typeface="宋体" panose="02010600030101010101" pitchFamily="2" charset="-122"/>
                <a:sym typeface="+mn-ea"/>
              </a:rPr>
              <a:t>称”</a:t>
            </a:r>
            <a:r>
              <a:rPr spc="10" dirty="0">
                <a:solidFill>
                  <a:schemeClr val="bg1"/>
                </a:solidFill>
                <a:latin typeface="+mn-ea"/>
                <a:cs typeface="宋体" panose="02010600030101010101" pitchFamily="2" charset="-122"/>
                <a:sym typeface="+mn-ea"/>
              </a:rPr>
              <a:t>为</a:t>
            </a:r>
            <a:r>
              <a:rPr b="1" spc="10" dirty="0">
                <a:solidFill>
                  <a:schemeClr val="bg1"/>
                </a:solidFill>
                <a:latin typeface="+mn-ea"/>
                <a:cs typeface="宋体" panose="02010600030101010101" pitchFamily="2" charset="-122"/>
                <a:sym typeface="+mn-ea"/>
              </a:rPr>
              <a:t>报到证抬</a:t>
            </a:r>
            <a:r>
              <a:rPr b="1" dirty="0">
                <a:solidFill>
                  <a:schemeClr val="bg1"/>
                </a:solidFill>
                <a:latin typeface="+mn-ea"/>
                <a:cs typeface="宋体" panose="02010600030101010101" pitchFamily="2" charset="-122"/>
                <a:sym typeface="+mn-ea"/>
              </a:rPr>
              <a:t>头</a:t>
            </a:r>
            <a:r>
              <a:rPr b="1" spc="10" dirty="0">
                <a:solidFill>
                  <a:schemeClr val="bg1"/>
                </a:solidFill>
                <a:latin typeface="+mn-ea"/>
                <a:cs typeface="宋体" panose="02010600030101010101" pitchFamily="2" charset="-122"/>
                <a:sym typeface="+mn-ea"/>
              </a:rPr>
              <a:t>，</a:t>
            </a:r>
            <a:r>
              <a:rPr spc="10" dirty="0">
                <a:solidFill>
                  <a:schemeClr val="bg1"/>
                </a:solidFill>
                <a:latin typeface="+mn-ea"/>
                <a:cs typeface="宋体" panose="02010600030101010101" pitchFamily="2" charset="-122"/>
                <a:sym typeface="+mn-ea"/>
              </a:rPr>
              <a:t>请毕</a:t>
            </a:r>
            <a:r>
              <a:rPr spc="20" dirty="0">
                <a:solidFill>
                  <a:schemeClr val="bg1"/>
                </a:solidFill>
                <a:latin typeface="+mn-ea"/>
                <a:cs typeface="宋体" panose="02010600030101010101" pitchFamily="2" charset="-122"/>
                <a:sym typeface="+mn-ea"/>
              </a:rPr>
              <a:t>业</a:t>
            </a:r>
            <a:r>
              <a:rPr spc="10" dirty="0">
                <a:solidFill>
                  <a:schemeClr val="bg1"/>
                </a:solidFill>
                <a:latin typeface="+mn-ea"/>
                <a:cs typeface="宋体" panose="02010600030101010101" pitchFamily="2" charset="-122"/>
                <a:sym typeface="+mn-ea"/>
              </a:rPr>
              <a:t>生</a:t>
            </a:r>
            <a:r>
              <a:rPr dirty="0">
                <a:solidFill>
                  <a:schemeClr val="bg1"/>
                </a:solidFill>
                <a:latin typeface="+mn-ea"/>
                <a:cs typeface="宋体" panose="02010600030101010101" pitchFamily="2" charset="-122"/>
                <a:sym typeface="+mn-ea"/>
              </a:rPr>
              <a:t>参照</a:t>
            </a:r>
            <a:r>
              <a:rPr spc="260" dirty="0">
                <a:solidFill>
                  <a:schemeClr val="bg1"/>
                </a:solidFill>
                <a:latin typeface="+mn-ea"/>
                <a:cs typeface="宋体" panose="02010600030101010101" pitchFamily="2" charset="-122"/>
                <a:sym typeface="+mn-ea"/>
              </a:rPr>
              <a:t>就</a:t>
            </a:r>
            <a:r>
              <a:rPr spc="10" dirty="0">
                <a:solidFill>
                  <a:schemeClr val="bg1"/>
                </a:solidFill>
                <a:latin typeface="+mn-ea"/>
                <a:cs typeface="宋体" panose="02010600030101010101" pitchFamily="2" charset="-122"/>
                <a:sym typeface="+mn-ea"/>
              </a:rPr>
              <a:t>业</a:t>
            </a:r>
            <a:r>
              <a:rPr dirty="0">
                <a:solidFill>
                  <a:schemeClr val="bg1"/>
                </a:solidFill>
                <a:latin typeface="+mn-ea"/>
                <a:cs typeface="宋体" panose="02010600030101010101" pitchFamily="2" charset="-122"/>
                <a:sym typeface="+mn-ea"/>
              </a:rPr>
              <a:t>中</a:t>
            </a:r>
            <a:r>
              <a:rPr spc="10" dirty="0">
                <a:solidFill>
                  <a:schemeClr val="bg1"/>
                </a:solidFill>
                <a:latin typeface="+mn-ea"/>
                <a:cs typeface="宋体" panose="02010600030101010101" pitchFamily="2" charset="-122"/>
                <a:sym typeface="+mn-ea"/>
              </a:rPr>
              <a:t>心当</a:t>
            </a:r>
            <a:r>
              <a:rPr dirty="0">
                <a:solidFill>
                  <a:schemeClr val="bg1"/>
                </a:solidFill>
                <a:latin typeface="+mn-ea"/>
                <a:cs typeface="宋体" panose="02010600030101010101" pitchFamily="2" charset="-122"/>
                <a:sym typeface="+mn-ea"/>
              </a:rPr>
              <a:t>年</a:t>
            </a:r>
            <a:r>
              <a:rPr spc="10" dirty="0">
                <a:solidFill>
                  <a:schemeClr val="bg1"/>
                </a:solidFill>
                <a:latin typeface="+mn-ea"/>
                <a:cs typeface="宋体" panose="02010600030101010101" pitchFamily="2" charset="-122"/>
                <a:sym typeface="+mn-ea"/>
              </a:rPr>
              <a:t>发放</a:t>
            </a:r>
            <a:r>
              <a:rPr dirty="0">
                <a:solidFill>
                  <a:schemeClr val="bg1"/>
                </a:solidFill>
                <a:latin typeface="+mn-ea"/>
                <a:cs typeface="宋体" panose="02010600030101010101" pitchFamily="2" charset="-122"/>
                <a:sym typeface="+mn-ea"/>
              </a:rPr>
              <a:t>的</a:t>
            </a:r>
            <a:r>
              <a:rPr spc="10" dirty="0">
                <a:solidFill>
                  <a:schemeClr val="bg1"/>
                </a:solidFill>
                <a:latin typeface="+mn-ea"/>
                <a:cs typeface="宋体" panose="02010600030101010101" pitchFamily="2" charset="-122"/>
                <a:sym typeface="+mn-ea"/>
              </a:rPr>
              <a:t>《全</a:t>
            </a:r>
            <a:r>
              <a:rPr dirty="0">
                <a:solidFill>
                  <a:schemeClr val="bg1"/>
                </a:solidFill>
                <a:latin typeface="+mn-ea"/>
                <a:cs typeface="宋体" panose="02010600030101010101" pitchFamily="2" charset="-122"/>
                <a:sym typeface="+mn-ea"/>
              </a:rPr>
              <a:t>国</a:t>
            </a:r>
            <a:r>
              <a:rPr spc="10" dirty="0">
                <a:solidFill>
                  <a:schemeClr val="bg1"/>
                </a:solidFill>
                <a:latin typeface="+mn-ea"/>
                <a:cs typeface="宋体" panose="02010600030101010101" pitchFamily="2" charset="-122"/>
                <a:sym typeface="+mn-ea"/>
              </a:rPr>
              <a:t>各省</a:t>
            </a:r>
            <a:r>
              <a:rPr dirty="0">
                <a:solidFill>
                  <a:schemeClr val="bg1"/>
                </a:solidFill>
                <a:latin typeface="+mn-ea"/>
                <a:cs typeface="宋体" panose="02010600030101010101" pitchFamily="2" charset="-122"/>
                <a:sym typeface="+mn-ea"/>
              </a:rPr>
              <a:t>市</a:t>
            </a:r>
            <a:r>
              <a:rPr spc="10" dirty="0">
                <a:solidFill>
                  <a:schemeClr val="bg1"/>
                </a:solidFill>
                <a:latin typeface="+mn-ea"/>
                <a:cs typeface="宋体" panose="02010600030101010101" pitchFamily="2" charset="-122"/>
                <a:sym typeface="+mn-ea"/>
              </a:rPr>
              <a:t>毕业</a:t>
            </a:r>
            <a:r>
              <a:rPr dirty="0">
                <a:solidFill>
                  <a:schemeClr val="bg1"/>
                </a:solidFill>
                <a:latin typeface="+mn-ea"/>
                <a:cs typeface="宋体" panose="02010600030101010101" pitchFamily="2" charset="-122"/>
                <a:sym typeface="+mn-ea"/>
              </a:rPr>
              <a:t>生</a:t>
            </a:r>
            <a:r>
              <a:rPr spc="10" dirty="0">
                <a:solidFill>
                  <a:schemeClr val="bg1"/>
                </a:solidFill>
                <a:latin typeface="+mn-ea"/>
                <a:cs typeface="宋体" panose="02010600030101010101" pitchFamily="2" charset="-122"/>
                <a:sym typeface="+mn-ea"/>
              </a:rPr>
              <a:t>回生源</a:t>
            </a:r>
            <a:r>
              <a:rPr dirty="0">
                <a:solidFill>
                  <a:schemeClr val="bg1"/>
                </a:solidFill>
                <a:latin typeface="+mn-ea"/>
                <a:cs typeface="宋体" panose="02010600030101010101" pitchFamily="2" charset="-122"/>
                <a:sym typeface="+mn-ea"/>
              </a:rPr>
              <a:t>地</a:t>
            </a:r>
            <a:r>
              <a:rPr spc="10" dirty="0">
                <a:solidFill>
                  <a:schemeClr val="bg1"/>
                </a:solidFill>
                <a:latin typeface="+mn-ea"/>
                <a:cs typeface="宋体" panose="02010600030101010101" pitchFamily="2" charset="-122"/>
                <a:sym typeface="+mn-ea"/>
              </a:rPr>
              <a:t>派遣</a:t>
            </a:r>
            <a:r>
              <a:rPr dirty="0">
                <a:solidFill>
                  <a:schemeClr val="bg1"/>
                </a:solidFill>
                <a:latin typeface="+mn-ea"/>
                <a:cs typeface="宋体" panose="02010600030101010101" pitchFamily="2" charset="-122"/>
                <a:sym typeface="+mn-ea"/>
              </a:rPr>
              <a:t>单</a:t>
            </a:r>
            <a:r>
              <a:rPr spc="10" dirty="0">
                <a:solidFill>
                  <a:schemeClr val="bg1"/>
                </a:solidFill>
                <a:latin typeface="+mn-ea"/>
                <a:cs typeface="宋体" panose="02010600030101010101" pitchFamily="2" charset="-122"/>
                <a:sym typeface="+mn-ea"/>
              </a:rPr>
              <a:t>位一</a:t>
            </a:r>
            <a:r>
              <a:rPr dirty="0">
                <a:solidFill>
                  <a:schemeClr val="bg1"/>
                </a:solidFill>
                <a:latin typeface="+mn-ea"/>
                <a:cs typeface="宋体" panose="02010600030101010101" pitchFamily="2" charset="-122"/>
                <a:sym typeface="+mn-ea"/>
              </a:rPr>
              <a:t>览</a:t>
            </a:r>
            <a:r>
              <a:rPr spc="10" dirty="0">
                <a:solidFill>
                  <a:schemeClr val="bg1"/>
                </a:solidFill>
                <a:latin typeface="+mn-ea"/>
                <a:cs typeface="宋体" panose="02010600030101010101" pitchFamily="2" charset="-122"/>
                <a:sym typeface="+mn-ea"/>
              </a:rPr>
              <a:t>表》或</a:t>
            </a:r>
            <a:r>
              <a:rPr spc="-5" dirty="0">
                <a:solidFill>
                  <a:schemeClr val="bg1"/>
                </a:solidFill>
                <a:latin typeface="+mn-ea"/>
                <a:cs typeface="宋体" panose="02010600030101010101" pitchFamily="2" charset="-122"/>
                <a:sym typeface="+mn-ea"/>
              </a:rPr>
              <a:t>与</a:t>
            </a:r>
            <a:r>
              <a:rPr spc="10" dirty="0">
                <a:solidFill>
                  <a:schemeClr val="bg1"/>
                </a:solidFill>
                <a:latin typeface="+mn-ea"/>
                <a:cs typeface="宋体" panose="02010600030101010101" pitchFamily="2" charset="-122"/>
                <a:sym typeface="+mn-ea"/>
              </a:rPr>
              <a:t>生源地</a:t>
            </a:r>
            <a:r>
              <a:rPr dirty="0">
                <a:solidFill>
                  <a:schemeClr val="bg1"/>
                </a:solidFill>
                <a:latin typeface="+mn-ea"/>
                <a:cs typeface="宋体" panose="02010600030101010101" pitchFamily="2" charset="-122"/>
                <a:sym typeface="+mn-ea"/>
              </a:rPr>
              <a:t>核实后填写。</a:t>
            </a:r>
            <a:endParaRPr b="1" dirty="0">
              <a:solidFill>
                <a:schemeClr val="bg1"/>
              </a:solidFill>
              <a:latin typeface="+mn-ea"/>
              <a:cs typeface="宋体" panose="02010600030101010101" pitchFamily="2" charset="-122"/>
              <a:sym typeface="+mn-ea"/>
            </a:endParaRPr>
          </a:p>
        </p:txBody>
      </p:sp>
      <p:graphicFrame>
        <p:nvGraphicFramePr>
          <p:cNvPr id="8" name="表格 7"/>
          <p:cNvGraphicFramePr/>
          <p:nvPr/>
        </p:nvGraphicFramePr>
        <p:xfrm>
          <a:off x="660400" y="1209040"/>
          <a:ext cx="8533130" cy="381000"/>
        </p:xfrm>
        <a:graphic>
          <a:graphicData uri="http://schemas.openxmlformats.org/drawingml/2006/table">
            <a:tbl>
              <a:tblPr firstRow="1" bandRow="1">
                <a:tableStyleId>{5C22544A-7EE6-4342-B048-85BDC9FD1C3A}</a:tableStyleId>
              </a:tblPr>
              <a:tblGrid>
                <a:gridCol w="2545715"/>
                <a:gridCol w="5987415"/>
              </a:tblGrid>
              <a:tr h="381000">
                <a:tc>
                  <a:txBody>
                    <a:bodyPr/>
                    <a:lstStyle/>
                    <a:p>
                      <a:pPr>
                        <a:buNone/>
                      </a:pPr>
                      <a:r>
                        <a:rPr lang="zh-CN" altLang="en-US" sz="1800" b="1" spc="300" dirty="0">
                          <a:solidFill>
                            <a:schemeClr val="tx1"/>
                          </a:solidFill>
                          <a:latin typeface="+mn-ea"/>
                          <a:ea typeface="+mn-ea"/>
                          <a:cs typeface="微软雅黑" panose="020B0503020204020204" charset="-122"/>
                          <a:sym typeface="+mn-ea"/>
                        </a:rPr>
                        <a:t>自主创业毕业生</a:t>
                      </a:r>
                      <a:endParaRPr lang="zh-CN" altLang="en-US" sz="1800" b="1" spc="300" dirty="0">
                        <a:solidFill>
                          <a:schemeClr val="tx1"/>
                        </a:solidFill>
                        <a:latin typeface="+mn-ea"/>
                        <a:ea typeface="+mn-ea"/>
                        <a:cs typeface="微软雅黑" panose="020B0503020204020204" charset="-122"/>
                        <a:sym typeface="+mn-ea"/>
                      </a:endParaRPr>
                    </a:p>
                  </a:txBody>
                  <a:tcPr>
                    <a:noFill/>
                  </a:tcPr>
                </a:tc>
                <a:tc>
                  <a:txBody>
                    <a:bodyPr/>
                    <a:lstStyle/>
                    <a:p>
                      <a:pPr>
                        <a:buNone/>
                      </a:pPr>
                      <a:r>
                        <a:rPr lang="zh-CN" altLang="en-US" sz="1800" spc="300" dirty="0">
                          <a:solidFill>
                            <a:schemeClr val="tx1"/>
                          </a:solidFill>
                          <a:latin typeface="+mn-ea"/>
                          <a:ea typeface="+mn-ea"/>
                          <a:sym typeface="+mn-ea"/>
                        </a:rPr>
                        <a:t>去向选择：创业</a:t>
                      </a:r>
                      <a:endParaRPr lang="zh-CN" sz="1800" b="1" spc="300" dirty="0">
                        <a:solidFill>
                          <a:schemeClr val="tx1"/>
                        </a:solidFill>
                        <a:latin typeface="+mn-ea"/>
                        <a:ea typeface="+mn-ea"/>
                        <a:sym typeface="+mn-ea"/>
                      </a:endParaRPr>
                    </a:p>
                  </a:txBody>
                  <a:tcPr>
                    <a:noFill/>
                  </a:tcPr>
                </a:tc>
              </a:tr>
            </a:tbl>
          </a:graphicData>
        </a:graphic>
      </p:graphicFrame>
      <p:sp>
        <p:nvSpPr>
          <p:cNvPr id="10" name="object 5"/>
          <p:cNvSpPr/>
          <p:nvPr/>
        </p:nvSpPr>
        <p:spPr>
          <a:xfrm>
            <a:off x="8536305" y="3574415"/>
            <a:ext cx="2337435" cy="1037590"/>
          </a:xfrm>
          <a:custGeom>
            <a:avLst/>
            <a:gdLst/>
            <a:ahLst/>
            <a:cxnLst/>
            <a:rect l="l" t="t" r="r" b="b"/>
            <a:pathLst>
              <a:path w="2261870" h="928370">
                <a:moveTo>
                  <a:pt x="2261616" y="928115"/>
                </a:moveTo>
                <a:lnTo>
                  <a:pt x="0" y="928115"/>
                </a:lnTo>
                <a:lnTo>
                  <a:pt x="0" y="0"/>
                </a:lnTo>
                <a:lnTo>
                  <a:pt x="2261616" y="0"/>
                </a:lnTo>
                <a:lnTo>
                  <a:pt x="2261616" y="14477"/>
                </a:lnTo>
                <a:lnTo>
                  <a:pt x="28955" y="14477"/>
                </a:lnTo>
                <a:lnTo>
                  <a:pt x="14477" y="28955"/>
                </a:lnTo>
                <a:lnTo>
                  <a:pt x="28955" y="28955"/>
                </a:lnTo>
                <a:lnTo>
                  <a:pt x="28955" y="899159"/>
                </a:lnTo>
                <a:lnTo>
                  <a:pt x="14477" y="899159"/>
                </a:lnTo>
                <a:lnTo>
                  <a:pt x="28955" y="913638"/>
                </a:lnTo>
                <a:lnTo>
                  <a:pt x="2261616" y="913638"/>
                </a:lnTo>
                <a:lnTo>
                  <a:pt x="2261616" y="928115"/>
                </a:lnTo>
                <a:close/>
              </a:path>
              <a:path w="2261870" h="928370">
                <a:moveTo>
                  <a:pt x="28955" y="28955"/>
                </a:moveTo>
                <a:lnTo>
                  <a:pt x="14477" y="28955"/>
                </a:lnTo>
                <a:lnTo>
                  <a:pt x="28955" y="14477"/>
                </a:lnTo>
                <a:lnTo>
                  <a:pt x="28955" y="28955"/>
                </a:lnTo>
                <a:close/>
              </a:path>
              <a:path w="2261870" h="928370">
                <a:moveTo>
                  <a:pt x="2232660" y="28955"/>
                </a:moveTo>
                <a:lnTo>
                  <a:pt x="28955" y="28955"/>
                </a:lnTo>
                <a:lnTo>
                  <a:pt x="28955" y="14477"/>
                </a:lnTo>
                <a:lnTo>
                  <a:pt x="2232660" y="14477"/>
                </a:lnTo>
                <a:lnTo>
                  <a:pt x="2232660" y="28955"/>
                </a:lnTo>
                <a:close/>
              </a:path>
              <a:path w="2261870" h="928370">
                <a:moveTo>
                  <a:pt x="2232660" y="913638"/>
                </a:moveTo>
                <a:lnTo>
                  <a:pt x="2232660" y="14477"/>
                </a:lnTo>
                <a:lnTo>
                  <a:pt x="2247138" y="28955"/>
                </a:lnTo>
                <a:lnTo>
                  <a:pt x="2261616" y="28955"/>
                </a:lnTo>
                <a:lnTo>
                  <a:pt x="2261616" y="899159"/>
                </a:lnTo>
                <a:lnTo>
                  <a:pt x="2247138" y="899159"/>
                </a:lnTo>
                <a:lnTo>
                  <a:pt x="2232660" y="913638"/>
                </a:lnTo>
                <a:close/>
              </a:path>
              <a:path w="2261870" h="928370">
                <a:moveTo>
                  <a:pt x="2261616" y="28955"/>
                </a:moveTo>
                <a:lnTo>
                  <a:pt x="2247138" y="28955"/>
                </a:lnTo>
                <a:lnTo>
                  <a:pt x="2232660" y="14477"/>
                </a:lnTo>
                <a:lnTo>
                  <a:pt x="2261616" y="14477"/>
                </a:lnTo>
                <a:lnTo>
                  <a:pt x="2261616" y="28955"/>
                </a:lnTo>
                <a:close/>
              </a:path>
              <a:path w="2261870" h="928370">
                <a:moveTo>
                  <a:pt x="28955" y="913638"/>
                </a:moveTo>
                <a:lnTo>
                  <a:pt x="14477" y="899159"/>
                </a:lnTo>
                <a:lnTo>
                  <a:pt x="28955" y="899159"/>
                </a:lnTo>
                <a:lnTo>
                  <a:pt x="28955" y="913638"/>
                </a:lnTo>
                <a:close/>
              </a:path>
              <a:path w="2261870" h="928370">
                <a:moveTo>
                  <a:pt x="2232660" y="913638"/>
                </a:moveTo>
                <a:lnTo>
                  <a:pt x="28955" y="913638"/>
                </a:lnTo>
                <a:lnTo>
                  <a:pt x="28955" y="899159"/>
                </a:lnTo>
                <a:lnTo>
                  <a:pt x="2232660" y="899159"/>
                </a:lnTo>
                <a:lnTo>
                  <a:pt x="2232660" y="913638"/>
                </a:lnTo>
                <a:close/>
              </a:path>
              <a:path w="2261870" h="928370">
                <a:moveTo>
                  <a:pt x="2261616" y="913638"/>
                </a:moveTo>
                <a:lnTo>
                  <a:pt x="2232660" y="913638"/>
                </a:lnTo>
                <a:lnTo>
                  <a:pt x="2247138" y="899159"/>
                </a:lnTo>
                <a:lnTo>
                  <a:pt x="2261616" y="899159"/>
                </a:lnTo>
                <a:lnTo>
                  <a:pt x="2261616" y="913638"/>
                </a:lnTo>
                <a:close/>
              </a:path>
            </a:pathLst>
          </a:custGeom>
          <a:solidFill>
            <a:srgbClr val="FF0000"/>
          </a:solidFill>
        </p:spPr>
        <p:txBody>
          <a:bodyPr wrap="square" lIns="0" tIns="0" rIns="0" bIns="0" rtlCol="0"/>
          <a:lstStyle/>
          <a:p>
            <a:endParaRPr sz="100"/>
          </a:p>
        </p:txBody>
      </p:sp>
      <p:pic>
        <p:nvPicPr>
          <p:cNvPr id="2" name="图片 1"/>
          <p:cNvPicPr>
            <a:picLocks noChangeAspect="1"/>
          </p:cNvPicPr>
          <p:nvPr/>
        </p:nvPicPr>
        <p:blipFill>
          <a:blip r:embed="rId1"/>
          <a:stretch>
            <a:fillRect/>
          </a:stretch>
        </p:blipFill>
        <p:spPr>
          <a:xfrm>
            <a:off x="562038" y="2427347"/>
            <a:ext cx="11324527" cy="37814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endParaRPr lang="zh-CN" altLang="en-US" sz="2800" b="1">
              <a:latin typeface="微软雅黑" panose="020B0503020204020204" charset="-122"/>
              <a:ea typeface="微软雅黑" panose="020B0503020204020204" charset="-122"/>
            </a:endParaRPr>
          </a:p>
        </p:txBody>
      </p:sp>
      <p:graphicFrame>
        <p:nvGraphicFramePr>
          <p:cNvPr id="2" name="表格 1"/>
          <p:cNvGraphicFramePr/>
          <p:nvPr>
            <p:custDataLst>
              <p:tags r:id="rId1"/>
            </p:custDataLst>
          </p:nvPr>
        </p:nvGraphicFramePr>
        <p:xfrm>
          <a:off x="610553" y="1873568"/>
          <a:ext cx="11200130" cy="3365500"/>
        </p:xfrm>
        <a:graphic>
          <a:graphicData uri="http://schemas.openxmlformats.org/drawingml/2006/table">
            <a:tbl>
              <a:tblPr firstRow="1" bandRow="1">
                <a:tableStyleId>{5C22544A-7EE6-4342-B048-85BDC9FD1C3A}</a:tableStyleId>
              </a:tblPr>
              <a:tblGrid>
                <a:gridCol w="2056130"/>
                <a:gridCol w="1739900"/>
                <a:gridCol w="3314065"/>
                <a:gridCol w="4090035"/>
              </a:tblGrid>
              <a:tr h="433070">
                <a:tc>
                  <a:txBody>
                    <a:bodyPr/>
                    <a:lstStyle/>
                    <a:p>
                      <a:pPr algn="ctr">
                        <a:buNone/>
                      </a:pPr>
                      <a:r>
                        <a:rPr lang="zh-CN" altLang="en-US" sz="1800" dirty="0">
                          <a:solidFill>
                            <a:schemeClr val="bg1"/>
                          </a:solidFill>
                          <a:latin typeface="+mn-ea"/>
                          <a:ea typeface="+mn-ea"/>
                        </a:rPr>
                        <a:t>就业形式</a:t>
                      </a:r>
                      <a:endParaRPr lang="zh-CN" altLang="en-US" sz="1800" dirty="0">
                        <a:solidFill>
                          <a:schemeClr val="bg1"/>
                        </a:solidFill>
                        <a:latin typeface="+mn-ea"/>
                        <a:ea typeface="+mn-ea"/>
                      </a:endParaRPr>
                    </a:p>
                  </a:txBody>
                  <a:tcPr anchor="ctr"/>
                </a:tc>
                <a:tc>
                  <a:txBody>
                    <a:bodyPr/>
                    <a:lstStyle/>
                    <a:p>
                      <a:pPr algn="ctr">
                        <a:buNone/>
                      </a:pPr>
                      <a:r>
                        <a:rPr lang="zh-CN" altLang="en-US" sz="1800" dirty="0">
                          <a:solidFill>
                            <a:schemeClr val="bg1"/>
                          </a:solidFill>
                          <a:latin typeface="+mn-ea"/>
                          <a:ea typeface="+mn-ea"/>
                        </a:rPr>
                        <a:t>毕业去向</a:t>
                      </a:r>
                      <a:endParaRPr lang="zh-CN" altLang="en-US" sz="1800" dirty="0">
                        <a:solidFill>
                          <a:schemeClr val="bg1"/>
                        </a:solidFill>
                        <a:latin typeface="+mn-ea"/>
                        <a:ea typeface="+mn-ea"/>
                      </a:endParaRPr>
                    </a:p>
                  </a:txBody>
                  <a:tcPr anchor="ctr"/>
                </a:tc>
                <a:tc>
                  <a:txBody>
                    <a:bodyPr/>
                    <a:lstStyle/>
                    <a:p>
                      <a:pPr algn="ctr">
                        <a:buNone/>
                      </a:pPr>
                      <a:r>
                        <a:rPr lang="zh-CN" altLang="en-US" sz="1800">
                          <a:solidFill>
                            <a:schemeClr val="bg1"/>
                          </a:solidFill>
                          <a:latin typeface="+mn-ea"/>
                          <a:ea typeface="+mn-ea"/>
                        </a:rPr>
                        <a:t>材料</a:t>
                      </a:r>
                      <a:endParaRPr lang="zh-CN" altLang="en-US" sz="1800">
                        <a:solidFill>
                          <a:schemeClr val="bg1"/>
                        </a:solidFill>
                        <a:latin typeface="+mn-ea"/>
                        <a:ea typeface="+mn-ea"/>
                      </a:endParaRPr>
                    </a:p>
                  </a:txBody>
                  <a:tcPr anchor="ctr"/>
                </a:tc>
                <a:tc>
                  <a:txBody>
                    <a:bodyPr/>
                    <a:lstStyle/>
                    <a:p>
                      <a:pPr algn="ctr">
                        <a:buNone/>
                      </a:pPr>
                      <a:r>
                        <a:rPr lang="zh-CN" altLang="en-US" sz="1800">
                          <a:solidFill>
                            <a:schemeClr val="bg1"/>
                          </a:solidFill>
                          <a:latin typeface="+mn-ea"/>
                          <a:ea typeface="+mn-ea"/>
                        </a:rPr>
                        <a:t>注意事项</a:t>
                      </a:r>
                      <a:endParaRPr lang="zh-CN" altLang="en-US" sz="1800">
                        <a:solidFill>
                          <a:schemeClr val="bg1"/>
                        </a:solidFill>
                        <a:latin typeface="+mn-ea"/>
                        <a:ea typeface="+mn-ea"/>
                      </a:endParaRPr>
                    </a:p>
                  </a:txBody>
                  <a:tcPr anchor="ctr"/>
                </a:tc>
              </a:tr>
              <a:tr h="2174875">
                <a:tc>
                  <a:txBody>
                    <a:bodyPr/>
                    <a:lstStyle/>
                    <a:p>
                      <a:pPr algn="ctr">
                        <a:buNone/>
                      </a:pPr>
                      <a:r>
                        <a:rPr lang="zh-CN" altLang="en-US" sz="1800" b="1">
                          <a:latin typeface="+mn-ea"/>
                          <a:ea typeface="+mn-ea"/>
                        </a:rPr>
                        <a:t>自由职业</a:t>
                      </a:r>
                      <a:endParaRPr lang="zh-CN" altLang="en-US" sz="1800" b="1">
                        <a:latin typeface="+mn-ea"/>
                        <a:ea typeface="+mn-ea"/>
                      </a:endParaRPr>
                    </a:p>
                  </a:txBody>
                  <a:tcPr anchor="ctr"/>
                </a:tc>
                <a:tc rowSpan="2">
                  <a:txBody>
                    <a:bodyPr/>
                    <a:lstStyle/>
                    <a:p>
                      <a:pPr algn="ctr">
                        <a:buNone/>
                      </a:pPr>
                      <a:r>
                        <a:rPr lang="zh-CN" altLang="en-US" sz="1800" dirty="0">
                          <a:latin typeface="+mn-ea"/>
                          <a:ea typeface="+mn-ea"/>
                        </a:rPr>
                        <a:t>二分</a:t>
                      </a:r>
                      <a:endParaRPr lang="zh-CN" altLang="en-US" sz="1800" dirty="0">
                        <a:latin typeface="+mn-ea"/>
                        <a:ea typeface="+mn-ea"/>
                      </a:endParaRPr>
                    </a:p>
                  </a:txBody>
                  <a:tcPr anchor="ctr"/>
                </a:tc>
                <a:tc>
                  <a:txBody>
                    <a:bodyPr/>
                    <a:lstStyle/>
                    <a:p>
                      <a:pPr algn="l">
                        <a:buNone/>
                      </a:pPr>
                      <a:r>
                        <a:rPr lang="en-US" altLang="zh-CN" sz="1800" dirty="0">
                          <a:latin typeface="+mn-ea"/>
                          <a:ea typeface="+mn-ea"/>
                        </a:rPr>
                        <a:t>1.</a:t>
                      </a:r>
                      <a:r>
                        <a:rPr lang="zh-CN" altLang="en-US" sz="1800" dirty="0">
                          <a:latin typeface="+mn-ea"/>
                          <a:ea typeface="+mn-ea"/>
                        </a:rPr>
                        <a:t>毕业去向表</a:t>
                      </a:r>
                      <a:endParaRPr lang="zh-CN" altLang="en-US" sz="1800" dirty="0">
                        <a:latin typeface="+mn-ea"/>
                        <a:ea typeface="+mn-ea"/>
                      </a:endParaRPr>
                    </a:p>
                  </a:txBody>
                  <a:tcPr anchor="ctr"/>
                </a:tc>
                <a:tc>
                  <a:txBody>
                    <a:bodyPr/>
                    <a:lstStyle/>
                    <a:p>
                      <a:pPr fontAlgn="auto">
                        <a:lnSpc>
                          <a:spcPct val="100000"/>
                        </a:lnSpc>
                      </a:pPr>
                      <a:r>
                        <a:rPr lang="en-US" altLang="zh-CN" sz="1800" dirty="0">
                          <a:latin typeface="+mn-ea"/>
                          <a:ea typeface="+mn-ea"/>
                          <a:sym typeface="+mn-ea"/>
                        </a:rPr>
                        <a:t>1.</a:t>
                      </a:r>
                      <a:r>
                        <a:rPr lang="zh-CN" altLang="en-US" sz="1800" dirty="0">
                          <a:latin typeface="+mn-ea"/>
                          <a:ea typeface="+mn-ea"/>
                          <a:sym typeface="+mn-ea"/>
                        </a:rPr>
                        <a:t>毕业生需</a:t>
                      </a:r>
                      <a:r>
                        <a:rPr lang="zh-CN" altLang="en-US" sz="1800" b="1" dirty="0">
                          <a:solidFill>
                            <a:srgbClr val="FF0000"/>
                          </a:solidFill>
                          <a:latin typeface="+mn-ea"/>
                          <a:ea typeface="+mn-ea"/>
                          <a:sym typeface="+mn-ea"/>
                        </a:rPr>
                        <a:t>详细填报</a:t>
                      </a:r>
                      <a:r>
                        <a:rPr lang="zh-CN" altLang="en-US" sz="1800" dirty="0">
                          <a:latin typeface="+mn-ea"/>
                          <a:ea typeface="+mn-ea"/>
                          <a:sym typeface="+mn-ea"/>
                        </a:rPr>
                        <a:t>“从事自由职业的内容”一栏，具体写清的自由职业工作内容、所服务的机构、工作频次等，如“</a:t>
                      </a:r>
                      <a:r>
                        <a:rPr lang="zh-CN" altLang="en-US" sz="1800" b="1" dirty="0">
                          <a:latin typeface="+mn-ea"/>
                          <a:ea typeface="+mn-ea"/>
                          <a:sym typeface="+mn-ea"/>
                        </a:rPr>
                        <a:t>HR培训（与新华创联社等公司合作）</a:t>
                      </a:r>
                      <a:r>
                        <a:rPr lang="zh-CN" altLang="en-US" sz="1800" dirty="0">
                          <a:latin typeface="+mn-ea"/>
                          <a:ea typeface="+mn-ea"/>
                          <a:sym typeface="+mn-ea"/>
                        </a:rPr>
                        <a:t>”、家教具体学科，一个月做几次等。</a:t>
                      </a:r>
                      <a:endParaRPr lang="zh-CN" altLang="en-US" sz="1800" dirty="0">
                        <a:latin typeface="+mn-ea"/>
                        <a:ea typeface="+mn-ea"/>
                        <a:sym typeface="+mn-ea"/>
                      </a:endParaRPr>
                    </a:p>
                    <a:p>
                      <a:pPr fontAlgn="auto">
                        <a:lnSpc>
                          <a:spcPct val="100000"/>
                        </a:lnSpc>
                      </a:pPr>
                      <a:r>
                        <a:rPr lang="en-US" altLang="zh-CN" sz="1800" b="0" dirty="0">
                          <a:solidFill>
                            <a:schemeClr val="tx1"/>
                          </a:solidFill>
                          <a:latin typeface="+mn-ea"/>
                          <a:ea typeface="+mn-ea"/>
                        </a:rPr>
                        <a:t>2.</a:t>
                      </a:r>
                      <a:r>
                        <a:rPr lang="zh-CN" altLang="en-US" sz="1800" dirty="0">
                          <a:solidFill>
                            <a:schemeClr val="tx1"/>
                          </a:solidFill>
                          <a:latin typeface="+mn-ea"/>
                          <a:ea typeface="+mn-ea"/>
                          <a:sym typeface="+mn-ea"/>
                        </a:rPr>
                        <a:t>毕业去向表需本人签字并院系盖章</a:t>
                      </a:r>
                      <a:endParaRPr lang="en-US" altLang="zh-CN" sz="1800" b="0" dirty="0">
                        <a:solidFill>
                          <a:schemeClr val="tx1"/>
                        </a:solidFill>
                        <a:latin typeface="+mn-ea"/>
                        <a:ea typeface="+mn-ea"/>
                      </a:endParaRPr>
                    </a:p>
                  </a:txBody>
                  <a:tcPr anchor="ctr"/>
                </a:tc>
              </a:tr>
              <a:tr h="757555">
                <a:tc>
                  <a:txBody>
                    <a:bodyPr/>
                    <a:lstStyle/>
                    <a:p>
                      <a:pPr algn="ctr">
                        <a:buNone/>
                      </a:pPr>
                      <a:r>
                        <a:rPr lang="zh-CN" altLang="en-US" sz="1800" b="1">
                          <a:latin typeface="+mn-ea"/>
                          <a:ea typeface="+mn-ea"/>
                        </a:rPr>
                        <a:t>自主创业</a:t>
                      </a:r>
                      <a:endParaRPr lang="zh-CN" altLang="en-US" sz="1800" b="1">
                        <a:latin typeface="+mn-ea"/>
                        <a:ea typeface="+mn-ea"/>
                      </a:endParaRPr>
                    </a:p>
                  </a:txBody>
                  <a:tcPr anchor="ctr"/>
                </a:tc>
                <a:tc vMerge="1">
                  <a:tcPr anchor="ctr"/>
                </a:tc>
                <a:tc>
                  <a:txBody>
                    <a:bodyPr/>
                    <a:lstStyle/>
                    <a:p>
                      <a:pPr algn="l">
                        <a:buNone/>
                      </a:pPr>
                      <a:r>
                        <a:rPr lang="en-US" altLang="zh-CN" sz="1800">
                          <a:latin typeface="+mn-ea"/>
                          <a:ea typeface="+mn-ea"/>
                        </a:rPr>
                        <a:t>1.</a:t>
                      </a:r>
                      <a:r>
                        <a:rPr lang="zh-CN" altLang="en-US" sz="1800">
                          <a:latin typeface="+mn-ea"/>
                          <a:ea typeface="+mn-ea"/>
                        </a:rPr>
                        <a:t>创业公司营业执照复印件</a:t>
                      </a:r>
                      <a:endParaRPr lang="zh-CN" altLang="en-US" sz="1800">
                        <a:latin typeface="+mn-ea"/>
                        <a:ea typeface="+mn-ea"/>
                      </a:endParaRPr>
                    </a:p>
                    <a:p>
                      <a:pPr algn="l">
                        <a:buNone/>
                      </a:pPr>
                      <a:r>
                        <a:rPr lang="en-US" altLang="zh-CN" sz="1800">
                          <a:latin typeface="+mn-ea"/>
                          <a:ea typeface="+mn-ea"/>
                        </a:rPr>
                        <a:t>2.</a:t>
                      </a:r>
                      <a:r>
                        <a:rPr lang="zh-CN" altLang="en-US" sz="1800">
                          <a:latin typeface="+mn-ea"/>
                          <a:ea typeface="+mn-ea"/>
                        </a:rPr>
                        <a:t>毕业去向表</a:t>
                      </a:r>
                      <a:endParaRPr lang="zh-CN" altLang="en-US" sz="1800">
                        <a:latin typeface="+mn-ea"/>
                        <a:ea typeface="+mn-ea"/>
                      </a:endParaRPr>
                    </a:p>
                  </a:txBody>
                  <a:tcPr anchor="ctr"/>
                </a:tc>
                <a:tc>
                  <a:txBody>
                    <a:bodyPr/>
                    <a:lstStyle/>
                    <a:p>
                      <a:pPr algn="l">
                        <a:buClrTx/>
                        <a:buSzTx/>
                        <a:buFontTx/>
                        <a:buNone/>
                      </a:pPr>
                      <a:r>
                        <a:rPr lang="zh-CN" altLang="en-US" sz="1800" dirty="0">
                          <a:solidFill>
                            <a:schemeClr val="tx1"/>
                          </a:solidFill>
                          <a:latin typeface="+mn-ea"/>
                          <a:ea typeface="+mn-ea"/>
                          <a:sym typeface="+mn-ea"/>
                        </a:rPr>
                        <a:t>毕业去向表需本人签字并院系盖章</a:t>
                      </a:r>
                      <a:endParaRPr lang="zh-CN" altLang="en-US" sz="1800" dirty="0">
                        <a:solidFill>
                          <a:schemeClr val="tx1"/>
                        </a:solidFill>
                        <a:latin typeface="+mn-ea"/>
                        <a:ea typeface="+mn-ea"/>
                      </a:endParaRPr>
                    </a:p>
                  </a:txBody>
                  <a:tcPr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升学类</a:t>
            </a:r>
            <a:endParaRPr lang="zh-CN" altLang="en-US" sz="2800" b="1">
              <a:latin typeface="微软雅黑" panose="020B0503020204020204" charset="-122"/>
              <a:ea typeface="微软雅黑" panose="020B0503020204020204" charset="-122"/>
            </a:endParaRPr>
          </a:p>
        </p:txBody>
      </p:sp>
      <p:sp>
        <p:nvSpPr>
          <p:cNvPr id="4" name="object 5"/>
          <p:cNvSpPr txBox="1"/>
          <p:nvPr/>
        </p:nvSpPr>
        <p:spPr>
          <a:xfrm>
            <a:off x="448945" y="1219200"/>
            <a:ext cx="11153775" cy="1389380"/>
          </a:xfrm>
          <a:prstGeom prst="rect">
            <a:avLst/>
          </a:prstGeom>
        </p:spPr>
        <p:txBody>
          <a:bodyPr vert="horz" wrap="square" lIns="0" tIns="25400" rIns="0" bIns="0" rtlCol="0">
            <a:spAutoFit/>
          </a:bodyPr>
          <a:lstStyle/>
          <a:p>
            <a:pPr marL="12700" marR="5080" indent="0" algn="just" fontAlgn="auto">
              <a:lnSpc>
                <a:spcPct val="100000"/>
              </a:lnSpc>
              <a:spcBef>
                <a:spcPts val="0"/>
              </a:spcBef>
              <a:spcAft>
                <a:spcPts val="1000"/>
              </a:spcAft>
              <a:buFont typeface="Arial" panose="020B0604020202020204"/>
              <a:buNone/>
              <a:tabLst>
                <a:tab pos="354965" algn="l"/>
                <a:tab pos="355600" algn="l"/>
              </a:tabLst>
            </a:pP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自2016年起，留学服务中心停止接收毕业生户档，因此</a:t>
            </a:r>
            <a:r>
              <a:rPr lang="zh-CN" altLang="en-US" spc="10" dirty="0">
                <a:latin typeface="微软雅黑" panose="020B0503020204020204" charset="-122"/>
                <a:ea typeface="微软雅黑" panose="020B0503020204020204" charset="-122"/>
                <a:cs typeface="微软雅黑" panose="020B0503020204020204" charset="-122"/>
                <a:sym typeface="+mn-ea"/>
              </a:rPr>
              <a:t>，自费</a:t>
            </a:r>
            <a:r>
              <a:rPr spc="10" dirty="0" err="1">
                <a:solidFill>
                  <a:schemeClr val="tx1"/>
                </a:solidFill>
                <a:latin typeface="微软雅黑" panose="020B0503020204020204" charset="-122"/>
                <a:ea typeface="微软雅黑" panose="020B0503020204020204" charset="-122"/>
                <a:cs typeface="微软雅黑" panose="020B0503020204020204" charset="-122"/>
                <a:sym typeface="+mn-ea"/>
              </a:rPr>
              <a:t>出国（境</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)的同学毕业去向只能选择</a:t>
            </a:r>
            <a:r>
              <a:rPr b="1" spc="10" dirty="0">
                <a:solidFill>
                  <a:schemeClr val="tx1"/>
                </a:solidFill>
                <a:latin typeface="微软雅黑" panose="020B0503020204020204" charset="-122"/>
                <a:ea typeface="微软雅黑" panose="020B0503020204020204" charset="-122"/>
                <a:cs typeface="微软雅黑" panose="020B0503020204020204" charset="-122"/>
                <a:sym typeface="+mn-ea"/>
              </a:rPr>
              <a:t>“二分”</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，将户口和档案派遣回生源地。</a:t>
            </a:r>
            <a:endParaRPr spc="1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55600" marR="5080" indent="0" algn="just" fontAlgn="auto">
              <a:lnSpc>
                <a:spcPct val="100000"/>
              </a:lnSpc>
              <a:spcBef>
                <a:spcPts val="0"/>
              </a:spcBef>
              <a:spcAft>
                <a:spcPts val="1000"/>
              </a:spcAft>
              <a:buFont typeface="+mj-lt"/>
              <a:buAutoNum type="arabicPeriod"/>
              <a:tabLst>
                <a:tab pos="354965" algn="l"/>
                <a:tab pos="355600" algn="l"/>
              </a:tabLst>
            </a:pPr>
            <a:r>
              <a:rPr lang="zh-CN" altLang="en-US" b="1" spc="10" dirty="0">
                <a:solidFill>
                  <a:schemeClr val="tx1"/>
                </a:solidFill>
                <a:latin typeface="微软雅黑" panose="020B0503020204020204" charset="-122"/>
                <a:ea typeface="微软雅黑" panose="020B0503020204020204" charset="-122"/>
                <a:cs typeface="微软雅黑" panose="020B0503020204020204" charset="-122"/>
                <a:sym typeface="+mn-ea"/>
              </a:rPr>
              <a:t>自费</a:t>
            </a:r>
            <a:r>
              <a:rPr b="1" spc="10" dirty="0" err="1">
                <a:solidFill>
                  <a:schemeClr val="tx1"/>
                </a:solidFill>
                <a:latin typeface="微软雅黑" panose="020B0503020204020204" charset="-122"/>
                <a:ea typeface="微软雅黑" panose="020B0503020204020204" charset="-122"/>
                <a:cs typeface="微软雅黑" panose="020B0503020204020204" charset="-122"/>
                <a:sym typeface="+mn-ea"/>
              </a:rPr>
              <a:t>出国</a:t>
            </a:r>
            <a:r>
              <a:rPr b="1" spc="10" dirty="0">
                <a:solidFill>
                  <a:schemeClr val="tx1"/>
                </a:solidFill>
                <a:latin typeface="微软雅黑" panose="020B0503020204020204" charset="-122"/>
                <a:ea typeface="微软雅黑" panose="020B0503020204020204" charset="-122"/>
                <a:cs typeface="微软雅黑" panose="020B0503020204020204" charset="-122"/>
                <a:sym typeface="+mn-ea"/>
              </a:rPr>
              <a:t>(境)毕业生（户档回生源地)</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——选择</a:t>
            </a:r>
            <a:r>
              <a:rPr lang="zh-CN" spc="1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升学出国</a:t>
            </a:r>
            <a:r>
              <a:rPr lang="zh-CN" spc="1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境</a:t>
            </a:r>
            <a:r>
              <a:rPr lang="zh-CN" spc="1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(“毕业去向”下拉菜单选为</a:t>
            </a:r>
            <a:r>
              <a:rPr b="1" spc="10" dirty="0">
                <a:solidFill>
                  <a:schemeClr val="tx1"/>
                </a:solidFill>
                <a:latin typeface="微软雅黑" panose="020B0503020204020204" charset="-122"/>
                <a:ea typeface="微软雅黑" panose="020B0503020204020204" charset="-122"/>
                <a:cs typeface="微软雅黑" panose="020B0503020204020204" charset="-122"/>
                <a:sym typeface="+mn-ea"/>
              </a:rPr>
              <a:t>二分</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spc="1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55600" marR="5080" indent="0" algn="just" fontAlgn="auto">
              <a:lnSpc>
                <a:spcPct val="100000"/>
              </a:lnSpc>
              <a:spcBef>
                <a:spcPts val="0"/>
              </a:spcBef>
              <a:spcAft>
                <a:spcPts val="1000"/>
              </a:spcAft>
              <a:buFont typeface="Arial" panose="020B0604020202020204"/>
              <a:buAutoNum type="arabicPeriod"/>
              <a:tabLst>
                <a:tab pos="354965" algn="l"/>
                <a:tab pos="355600" algn="l"/>
              </a:tabLst>
            </a:pPr>
            <a:r>
              <a:rPr b="1" spc="10" dirty="0">
                <a:solidFill>
                  <a:schemeClr val="tx1"/>
                </a:solidFill>
                <a:latin typeface="微软雅黑" panose="020B0503020204020204" charset="-122"/>
                <a:ea typeface="微软雅黑" panose="020B0503020204020204" charset="-122"/>
                <a:cs typeface="微软雅黑" panose="020B0503020204020204" charset="-122"/>
                <a:sym typeface="+mn-ea"/>
              </a:rPr>
              <a:t>升学毕业生</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——选择</a:t>
            </a:r>
            <a:r>
              <a:rPr lang="zh-CN" spc="1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pc="10" dirty="0">
                <a:solidFill>
                  <a:schemeClr val="tx1"/>
                </a:solidFill>
                <a:latin typeface="微软雅黑" panose="020B0503020204020204" charset="-122"/>
                <a:ea typeface="微软雅黑" panose="020B0503020204020204" charset="-122"/>
                <a:cs typeface="微软雅黑" panose="020B0503020204020204" charset="-122"/>
                <a:sym typeface="+mn-ea"/>
              </a:rPr>
              <a:t>升学-保研/考研</a:t>
            </a:r>
            <a:endParaRPr lang="zh-CN" spc="1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448945" y="2712720"/>
            <a:ext cx="11022330" cy="564257"/>
          </a:xfrm>
          <a:prstGeom prst="rect">
            <a:avLst/>
          </a:prstGeom>
          <a:solidFill>
            <a:srgbClr val="003378"/>
          </a:solidFill>
        </p:spPr>
        <p:txBody>
          <a:bodyPr vert="horz" wrap="square" lIns="0" tIns="25400" rIns="0" bIns="0" rtlCol="0" anchor="t">
            <a:spAutoFit/>
          </a:bodyPr>
          <a:lstStyle/>
          <a:p>
            <a:pPr marL="12700" marR="5080" lvl="0" algn="l">
              <a:lnSpc>
                <a:spcPts val="2120"/>
              </a:lnSpc>
              <a:spcBef>
                <a:spcPts val="200"/>
              </a:spcBef>
              <a:buClrTx/>
              <a:buSzTx/>
              <a:buFont typeface="Arial" panose="020B0604020202020204"/>
              <a:tabLst>
                <a:tab pos="354965" algn="l"/>
                <a:tab pos="355600" algn="l"/>
              </a:tabLst>
            </a:pPr>
            <a:r>
              <a:rPr b="1" dirty="0">
                <a:solidFill>
                  <a:schemeClr val="bg1"/>
                </a:solidFill>
                <a:latin typeface="+mn-ea"/>
                <a:cs typeface="微软雅黑" panose="020B0503020204020204" charset="-122"/>
                <a:sym typeface="+mn-ea"/>
              </a:rPr>
              <a:t>注：</a:t>
            </a:r>
            <a:r>
              <a:rPr spc="10" dirty="0">
                <a:solidFill>
                  <a:schemeClr val="bg1"/>
                </a:solidFill>
                <a:latin typeface="+mn-ea"/>
                <a:cs typeface="宋体" panose="02010600030101010101" pitchFamily="2" charset="-122"/>
                <a:sym typeface="+mn-ea"/>
              </a:rPr>
              <a:t>对于</a:t>
            </a:r>
            <a:r>
              <a:rPr dirty="0">
                <a:solidFill>
                  <a:schemeClr val="bg1"/>
                </a:solidFill>
                <a:latin typeface="+mn-ea"/>
                <a:cs typeface="微软雅黑" panose="020B0503020204020204" charset="-122"/>
                <a:sym typeface="+mn-ea"/>
              </a:rPr>
              <a:t>户档回生源地的出国毕业生，</a:t>
            </a:r>
            <a:r>
              <a:rPr b="1" dirty="0">
                <a:solidFill>
                  <a:schemeClr val="bg1"/>
                </a:solidFill>
                <a:latin typeface="+mn-ea"/>
                <a:cs typeface="微软雅黑" panose="020B0503020204020204" charset="-122"/>
                <a:sym typeface="+mn-ea"/>
              </a:rPr>
              <a:t>“派遣单位名称”为报到证抬头</a:t>
            </a:r>
            <a:r>
              <a:rPr dirty="0">
                <a:solidFill>
                  <a:schemeClr val="bg1"/>
                </a:solidFill>
                <a:latin typeface="+mn-ea"/>
                <a:cs typeface="微软雅黑" panose="020B0503020204020204" charset="-122"/>
                <a:sym typeface="+mn-ea"/>
              </a:rPr>
              <a:t>，请毕业生参照就业中心当年发放的《全国各省市毕业生回生源地派遣单位一览表》或与生源地核实后填写。</a:t>
            </a:r>
            <a:endParaRPr dirty="0">
              <a:solidFill>
                <a:schemeClr val="bg1"/>
              </a:solidFill>
              <a:latin typeface="+mn-ea"/>
              <a:cs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199072" y="3381117"/>
            <a:ext cx="12068175" cy="3000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升学类</a:t>
            </a:r>
            <a:endParaRPr lang="zh-CN" altLang="en-US" sz="2800" b="1">
              <a:latin typeface="微软雅黑" panose="020B0503020204020204" charset="-122"/>
              <a:ea typeface="微软雅黑" panose="020B0503020204020204" charset="-122"/>
            </a:endParaRPr>
          </a:p>
        </p:txBody>
      </p:sp>
      <p:graphicFrame>
        <p:nvGraphicFramePr>
          <p:cNvPr id="5" name="表格 4"/>
          <p:cNvGraphicFramePr/>
          <p:nvPr>
            <p:custDataLst>
              <p:tags r:id="rId1"/>
            </p:custDataLst>
          </p:nvPr>
        </p:nvGraphicFramePr>
        <p:xfrm>
          <a:off x="438976" y="2024571"/>
          <a:ext cx="11597640" cy="3316605"/>
        </p:xfrm>
        <a:graphic>
          <a:graphicData uri="http://schemas.openxmlformats.org/drawingml/2006/table">
            <a:tbl>
              <a:tblPr firstRow="1" bandRow="1">
                <a:tableStyleId>{5C22544A-7EE6-4342-B048-85BDC9FD1C3A}</a:tableStyleId>
              </a:tblPr>
              <a:tblGrid>
                <a:gridCol w="1792605"/>
                <a:gridCol w="1325880"/>
                <a:gridCol w="4269803"/>
                <a:gridCol w="4209352"/>
              </a:tblGrid>
              <a:tr h="529590">
                <a:tc>
                  <a:txBody>
                    <a:bodyPr/>
                    <a:lstStyle/>
                    <a:p>
                      <a:pPr algn="ctr">
                        <a:buClrTx/>
                        <a:buSzTx/>
                        <a:buFontTx/>
                        <a:buNone/>
                      </a:pPr>
                      <a:r>
                        <a:rPr lang="zh-CN" altLang="en-US" sz="2000" dirty="0">
                          <a:solidFill>
                            <a:schemeClr val="bg1"/>
                          </a:solidFill>
                          <a:latin typeface="+mn-ea"/>
                          <a:ea typeface="+mn-ea"/>
                        </a:rPr>
                        <a:t>就业形式</a:t>
                      </a:r>
                      <a:endParaRPr lang="zh-CN" altLang="en-US" sz="2000" dirty="0">
                        <a:solidFill>
                          <a:schemeClr val="bg1"/>
                        </a:solidFill>
                        <a:latin typeface="+mn-ea"/>
                        <a:ea typeface="+mn-ea"/>
                      </a:endParaRPr>
                    </a:p>
                  </a:txBody>
                  <a:tcPr anchor="ctr"/>
                </a:tc>
                <a:tc>
                  <a:txBody>
                    <a:bodyPr/>
                    <a:lstStyle/>
                    <a:p>
                      <a:pPr algn="ctr">
                        <a:buClrTx/>
                        <a:buSzTx/>
                        <a:buFontTx/>
                        <a:buNone/>
                      </a:pPr>
                      <a:r>
                        <a:rPr lang="zh-CN" altLang="en-US" sz="2000" dirty="0">
                          <a:solidFill>
                            <a:schemeClr val="bg1"/>
                          </a:solidFill>
                          <a:latin typeface="+mn-ea"/>
                          <a:ea typeface="+mn-ea"/>
                        </a:rPr>
                        <a:t>毕业去向</a:t>
                      </a:r>
                      <a:endParaRPr lang="zh-CN" altLang="en-US" sz="2000" dirty="0">
                        <a:solidFill>
                          <a:schemeClr val="bg1"/>
                        </a:solidFill>
                        <a:latin typeface="+mn-ea"/>
                        <a:ea typeface="+mn-ea"/>
                      </a:endParaRPr>
                    </a:p>
                  </a:txBody>
                  <a:tcPr anchor="ctr"/>
                </a:tc>
                <a:tc>
                  <a:txBody>
                    <a:bodyPr/>
                    <a:lstStyle/>
                    <a:p>
                      <a:pPr algn="ctr">
                        <a:buClrTx/>
                        <a:buSzTx/>
                        <a:buFontTx/>
                        <a:buNone/>
                      </a:pPr>
                      <a:r>
                        <a:rPr lang="zh-CN" altLang="en-US" sz="2000" dirty="0">
                          <a:solidFill>
                            <a:schemeClr val="bg1"/>
                          </a:solidFill>
                          <a:latin typeface="+mn-ea"/>
                          <a:ea typeface="+mn-ea"/>
                        </a:rPr>
                        <a:t>材料</a:t>
                      </a:r>
                      <a:endParaRPr lang="zh-CN" altLang="en-US" sz="2000" dirty="0">
                        <a:solidFill>
                          <a:schemeClr val="bg1"/>
                        </a:solidFill>
                        <a:latin typeface="+mn-ea"/>
                        <a:ea typeface="+mn-ea"/>
                      </a:endParaRPr>
                    </a:p>
                  </a:txBody>
                  <a:tcPr anchor="ctr"/>
                </a:tc>
                <a:tc>
                  <a:txBody>
                    <a:bodyPr/>
                    <a:lstStyle/>
                    <a:p>
                      <a:pPr algn="ctr">
                        <a:buClrTx/>
                        <a:buSzTx/>
                        <a:buFontTx/>
                        <a:buNone/>
                      </a:pPr>
                      <a:r>
                        <a:rPr lang="zh-CN" altLang="en-US" sz="2000">
                          <a:solidFill>
                            <a:schemeClr val="bg1"/>
                          </a:solidFill>
                          <a:latin typeface="+mn-ea"/>
                          <a:ea typeface="+mn-ea"/>
                        </a:rPr>
                        <a:t>注意事项</a:t>
                      </a:r>
                      <a:endParaRPr lang="zh-CN" altLang="en-US" sz="2000">
                        <a:solidFill>
                          <a:schemeClr val="bg1"/>
                        </a:solidFill>
                        <a:latin typeface="+mn-ea"/>
                        <a:ea typeface="+mn-ea"/>
                      </a:endParaRPr>
                    </a:p>
                  </a:txBody>
                  <a:tcPr anchor="ctr"/>
                </a:tc>
              </a:tr>
              <a:tr h="857885">
                <a:tc>
                  <a:txBody>
                    <a:bodyPr/>
                    <a:lstStyle/>
                    <a:p>
                      <a:pPr algn="ctr">
                        <a:buClrTx/>
                        <a:buSzTx/>
                        <a:buFontTx/>
                        <a:buNone/>
                      </a:pPr>
                      <a:r>
                        <a:rPr lang="zh-CN" altLang="en-US" sz="1800" b="1" dirty="0">
                          <a:latin typeface="+mn-ea"/>
                          <a:ea typeface="+mn-ea"/>
                        </a:rPr>
                        <a:t>已上硕</a:t>
                      </a:r>
                      <a:endParaRPr lang="zh-CN" altLang="en-US" sz="1800" b="1" dirty="0">
                        <a:latin typeface="+mn-ea"/>
                        <a:ea typeface="+mn-ea"/>
                      </a:endParaRPr>
                    </a:p>
                  </a:txBody>
                  <a:tcPr anchor="ctr"/>
                </a:tc>
                <a:tc rowSpan="2">
                  <a:txBody>
                    <a:bodyPr/>
                    <a:lstStyle/>
                    <a:p>
                      <a:pPr algn="ctr">
                        <a:buClrTx/>
                        <a:buSzTx/>
                        <a:buFontTx/>
                        <a:buNone/>
                      </a:pPr>
                      <a:r>
                        <a:rPr lang="zh-CN" altLang="en-US" sz="1800" dirty="0">
                          <a:latin typeface="+mn-ea"/>
                          <a:ea typeface="+mn-ea"/>
                        </a:rPr>
                        <a:t>考研</a:t>
                      </a:r>
                      <a:endParaRPr lang="zh-CN" altLang="en-US" sz="1800" dirty="0">
                        <a:latin typeface="+mn-ea"/>
                        <a:ea typeface="+mn-ea"/>
                      </a:endParaRPr>
                    </a:p>
                  </a:txBody>
                  <a:tcPr anchor="ctr"/>
                </a:tc>
                <a:tc rowSpan="2">
                  <a:txBody>
                    <a:bodyPr/>
                    <a:lstStyle/>
                    <a:p>
                      <a:pPr algn="l">
                        <a:buClrTx/>
                        <a:buSzTx/>
                        <a:buFontTx/>
                        <a:buNone/>
                      </a:pPr>
                      <a:r>
                        <a:rPr lang="en-US" altLang="zh-CN" sz="1800" dirty="0">
                          <a:latin typeface="+mn-ea"/>
                          <a:ea typeface="+mn-ea"/>
                          <a:sym typeface="+mn-ea"/>
                        </a:rPr>
                        <a:t>1.录取通知书或其他辅助证明材料（如</a:t>
                      </a:r>
                      <a:r>
                        <a:rPr lang="zh-CN" altLang="en-US" sz="1800" dirty="0">
                          <a:latin typeface="+mn-ea"/>
                          <a:ea typeface="+mn-ea"/>
                          <a:sym typeface="+mn-ea"/>
                        </a:rPr>
                        <a:t>：</a:t>
                      </a:r>
                      <a:r>
                        <a:rPr lang="en-US" altLang="zh-CN" sz="1800" dirty="0" err="1">
                          <a:latin typeface="+mn-ea"/>
                          <a:ea typeface="+mn-ea"/>
                          <a:sym typeface="+mn-ea"/>
                        </a:rPr>
                        <a:t>学信网截图、官网公示等</a:t>
                      </a:r>
                      <a:r>
                        <a:rPr lang="en-US" altLang="zh-CN" sz="1800" dirty="0">
                          <a:latin typeface="+mn-ea"/>
                          <a:ea typeface="+mn-ea"/>
                          <a:sym typeface="+mn-ea"/>
                        </a:rPr>
                        <a:t>）</a:t>
                      </a:r>
                      <a:endParaRPr lang="en-US" altLang="zh-CN" sz="1800" dirty="0">
                        <a:latin typeface="+mn-ea"/>
                        <a:ea typeface="+mn-ea"/>
                      </a:endParaRPr>
                    </a:p>
                    <a:p>
                      <a:pPr algn="l">
                        <a:buClrTx/>
                        <a:buSzTx/>
                        <a:buFontTx/>
                        <a:buNone/>
                      </a:pPr>
                      <a:r>
                        <a:rPr lang="en-US" altLang="zh-CN" sz="1800" dirty="0">
                          <a:latin typeface="+mn-ea"/>
                          <a:ea typeface="+mn-ea"/>
                          <a:sym typeface="+mn-ea"/>
                        </a:rPr>
                        <a:t>2.毕业去向表</a:t>
                      </a:r>
                      <a:endParaRPr lang="en-US" altLang="zh-CN" sz="1800" dirty="0">
                        <a:latin typeface="+mn-ea"/>
                        <a:ea typeface="+mn-ea"/>
                        <a:sym typeface="+mn-ea"/>
                      </a:endParaRPr>
                    </a:p>
                  </a:txBody>
                  <a:tcPr anchor="ctr"/>
                </a:tc>
                <a:tc rowSpan="2">
                  <a:txBody>
                    <a:bodyPr/>
                    <a:lstStyle/>
                    <a:p>
                      <a:pPr algn="l">
                        <a:buClrTx/>
                        <a:buSzTx/>
                        <a:buFontTx/>
                        <a:buNone/>
                      </a:pPr>
                      <a:r>
                        <a:rPr lang="zh-CN" altLang="en-US" sz="1800" b="0">
                          <a:solidFill>
                            <a:schemeClr val="tx1"/>
                          </a:solidFill>
                          <a:latin typeface="+mn-ea"/>
                          <a:ea typeface="+mn-ea"/>
                        </a:rPr>
                        <a:t>1.本校保研只需提交毕业去向表</a:t>
                      </a:r>
                      <a:endParaRPr lang="zh-CN" altLang="en-US" sz="1800" b="0">
                        <a:solidFill>
                          <a:schemeClr val="tx1"/>
                        </a:solidFill>
                        <a:latin typeface="+mn-ea"/>
                        <a:ea typeface="+mn-ea"/>
                      </a:endParaRPr>
                    </a:p>
                    <a:p>
                      <a:pPr algn="l">
                        <a:buClrTx/>
                        <a:buSzTx/>
                        <a:buFontTx/>
                        <a:buNone/>
                      </a:pPr>
                      <a:r>
                        <a:rPr lang="zh-CN" altLang="en-US" sz="1800" b="0">
                          <a:solidFill>
                            <a:schemeClr val="tx1"/>
                          </a:solidFill>
                          <a:latin typeface="+mn-ea"/>
                          <a:ea typeface="+mn-ea"/>
                        </a:rPr>
                        <a:t>2.外校保研（考研）除了录取通知</a:t>
                      </a:r>
                      <a:endParaRPr lang="en-US" altLang="zh-CN" sz="1800" b="0">
                        <a:solidFill>
                          <a:schemeClr val="tx1"/>
                        </a:solidFill>
                        <a:latin typeface="+mn-ea"/>
                        <a:ea typeface="+mn-ea"/>
                      </a:endParaRPr>
                    </a:p>
                    <a:p>
                      <a:pPr algn="l">
                        <a:buClrTx/>
                        <a:buSzTx/>
                        <a:buFontTx/>
                        <a:buNone/>
                      </a:pPr>
                      <a:r>
                        <a:rPr lang="zh-CN" altLang="en-US" sz="1800" b="0">
                          <a:solidFill>
                            <a:schemeClr val="tx1"/>
                          </a:solidFill>
                          <a:latin typeface="+mn-ea"/>
                          <a:ea typeface="+mn-ea"/>
                        </a:rPr>
                        <a:t>书外的证明材料，都必须</a:t>
                      </a:r>
                      <a:r>
                        <a:rPr lang="zh-CN" altLang="en-US" sz="1800" b="1">
                          <a:solidFill>
                            <a:schemeClr val="tx1"/>
                          </a:solidFill>
                          <a:latin typeface="+mn-ea"/>
                          <a:ea typeface="+mn-ea"/>
                        </a:rPr>
                        <a:t>加盖院</a:t>
                      </a:r>
                      <a:endParaRPr lang="en-US" altLang="zh-CN" sz="1800" b="1">
                        <a:solidFill>
                          <a:schemeClr val="tx1"/>
                        </a:solidFill>
                        <a:latin typeface="+mn-ea"/>
                        <a:ea typeface="+mn-ea"/>
                      </a:endParaRPr>
                    </a:p>
                    <a:p>
                      <a:pPr algn="l">
                        <a:buClrTx/>
                        <a:buSzTx/>
                        <a:buFontTx/>
                        <a:buNone/>
                      </a:pPr>
                      <a:r>
                        <a:rPr lang="zh-CN" altLang="en-US" sz="1800" b="1">
                          <a:solidFill>
                            <a:schemeClr val="tx1"/>
                          </a:solidFill>
                          <a:latin typeface="+mn-ea"/>
                          <a:ea typeface="+mn-ea"/>
                        </a:rPr>
                        <a:t>系公章</a:t>
                      </a:r>
                      <a:endParaRPr lang="zh-CN" altLang="en-US" sz="1800" b="1">
                        <a:solidFill>
                          <a:schemeClr val="tx1"/>
                        </a:solidFill>
                        <a:latin typeface="+mn-ea"/>
                        <a:ea typeface="+mn-ea"/>
                      </a:endParaRPr>
                    </a:p>
                    <a:p>
                      <a:pPr algn="l">
                        <a:buClrTx/>
                        <a:buSzTx/>
                        <a:buFontTx/>
                        <a:buNone/>
                      </a:pPr>
                      <a:r>
                        <a:rPr lang="en-US" altLang="zh-CN" sz="1800" b="0">
                          <a:solidFill>
                            <a:schemeClr val="tx1"/>
                          </a:solidFill>
                          <a:latin typeface="+mn-ea"/>
                          <a:ea typeface="+mn-ea"/>
                        </a:rPr>
                        <a:t>3.</a:t>
                      </a:r>
                      <a:r>
                        <a:rPr lang="zh-CN" altLang="en-US" sz="1800">
                          <a:solidFill>
                            <a:schemeClr val="tx1"/>
                          </a:solidFill>
                          <a:latin typeface="+mn-ea"/>
                          <a:ea typeface="+mn-ea"/>
                          <a:sym typeface="+mn-ea"/>
                        </a:rPr>
                        <a:t>毕业去向表需本人签字并院系盖章</a:t>
                      </a:r>
                      <a:endParaRPr lang="en-US" altLang="zh-CN" sz="1800" b="0">
                        <a:solidFill>
                          <a:schemeClr val="tx1"/>
                        </a:solidFill>
                        <a:latin typeface="+mn-ea"/>
                        <a:ea typeface="+mn-ea"/>
                      </a:endParaRPr>
                    </a:p>
                  </a:txBody>
                  <a:tcPr anchor="ctr"/>
                </a:tc>
              </a:tr>
              <a:tr h="173990">
                <a:tc>
                  <a:txBody>
                    <a:bodyPr/>
                    <a:lstStyle/>
                    <a:p>
                      <a:pPr algn="ctr">
                        <a:buClrTx/>
                        <a:buSzTx/>
                        <a:buFontTx/>
                        <a:buNone/>
                      </a:pPr>
                      <a:r>
                        <a:rPr lang="zh-CN" altLang="en-US" sz="1800" b="1" dirty="0">
                          <a:latin typeface="+mn-ea"/>
                          <a:ea typeface="+mn-ea"/>
                        </a:rPr>
                        <a:t>已上博</a:t>
                      </a:r>
                      <a:endParaRPr lang="zh-CN" altLang="en-US" sz="1800" b="1" dirty="0">
                        <a:latin typeface="+mn-ea"/>
                        <a:ea typeface="+mn-ea"/>
                      </a:endParaRPr>
                    </a:p>
                  </a:txBody>
                  <a:tcPr anchor="ctr"/>
                </a:tc>
                <a:tc vMerge="1">
                  <a:tcPr anchor="ctr"/>
                </a:tc>
                <a:tc vMerge="1">
                  <a:tcPr anchor="ctr"/>
                </a:tc>
                <a:tc vMerge="1">
                  <a:tcPr anchor="ctr"/>
                </a:tc>
              </a:tr>
              <a:tr h="1323975">
                <a:tc>
                  <a:txBody>
                    <a:bodyPr/>
                    <a:lstStyle/>
                    <a:p>
                      <a:pPr algn="ctr">
                        <a:buClrTx/>
                        <a:buSzTx/>
                        <a:buFontTx/>
                        <a:buNone/>
                      </a:pPr>
                      <a:r>
                        <a:rPr lang="zh-CN" altLang="en-US" sz="1800" b="1">
                          <a:latin typeface="+mn-ea"/>
                          <a:ea typeface="+mn-ea"/>
                        </a:rPr>
                        <a:t>已出国（境）</a:t>
                      </a:r>
                      <a:endParaRPr lang="zh-CN" altLang="en-US" sz="1800" b="1">
                        <a:latin typeface="+mn-ea"/>
                        <a:ea typeface="+mn-ea"/>
                      </a:endParaRPr>
                    </a:p>
                  </a:txBody>
                  <a:tcPr anchor="ctr"/>
                </a:tc>
                <a:tc>
                  <a:txBody>
                    <a:bodyPr/>
                    <a:lstStyle/>
                    <a:p>
                      <a:pPr algn="ctr">
                        <a:buClrTx/>
                        <a:buSzTx/>
                        <a:buFontTx/>
                        <a:buNone/>
                      </a:pPr>
                      <a:r>
                        <a:rPr lang="zh-CN" altLang="en-US" sz="1800">
                          <a:latin typeface="+mn-ea"/>
                          <a:ea typeface="+mn-ea"/>
                        </a:rPr>
                        <a:t>二分</a:t>
                      </a:r>
                      <a:endParaRPr lang="zh-CN" altLang="en-US" sz="1800">
                        <a:latin typeface="+mn-ea"/>
                        <a:ea typeface="+mn-ea"/>
                      </a:endParaRPr>
                    </a:p>
                  </a:txBody>
                  <a:tcPr anchor="ctr"/>
                </a:tc>
                <a:tc>
                  <a:txBody>
                    <a:bodyPr/>
                    <a:lstStyle/>
                    <a:p>
                      <a:pPr algn="l">
                        <a:buClrTx/>
                        <a:buSzTx/>
                        <a:buFontTx/>
                        <a:buNone/>
                      </a:pPr>
                      <a:r>
                        <a:rPr lang="en-US" altLang="zh-CN" sz="1800" dirty="0">
                          <a:latin typeface="+mn-ea"/>
                          <a:ea typeface="+mn-ea"/>
                        </a:rPr>
                        <a:t>1.录取通知书（offer）加盖院系公章</a:t>
                      </a:r>
                      <a:endParaRPr lang="en-US" altLang="zh-CN" sz="1800" dirty="0">
                        <a:latin typeface="+mn-ea"/>
                        <a:ea typeface="+mn-ea"/>
                      </a:endParaRPr>
                    </a:p>
                    <a:p>
                      <a:pPr algn="l">
                        <a:buClrTx/>
                        <a:buSzTx/>
                        <a:buFontTx/>
                        <a:buNone/>
                      </a:pPr>
                      <a:r>
                        <a:rPr lang="en-US" altLang="zh-CN" sz="1800" dirty="0">
                          <a:latin typeface="+mn-ea"/>
                          <a:ea typeface="+mn-ea"/>
                          <a:sym typeface="+mn-ea"/>
                        </a:rPr>
                        <a:t>2.毕业去向表</a:t>
                      </a:r>
                      <a:endParaRPr lang="en-US" altLang="zh-CN" sz="1800" dirty="0">
                        <a:latin typeface="+mn-ea"/>
                        <a:ea typeface="+mn-ea"/>
                      </a:endParaRPr>
                    </a:p>
                  </a:txBody>
                  <a:tcPr anchor="ctr"/>
                </a:tc>
                <a:tc>
                  <a:txBody>
                    <a:bodyPr/>
                    <a:lstStyle/>
                    <a:p>
                      <a:pPr algn="l">
                        <a:buClrTx/>
                        <a:buSzTx/>
                        <a:buFontTx/>
                        <a:buNone/>
                      </a:pPr>
                      <a:r>
                        <a:rPr lang="en-US" altLang="zh-CN" sz="1800" b="0" dirty="0">
                          <a:solidFill>
                            <a:schemeClr val="tx1"/>
                          </a:solidFill>
                          <a:latin typeface="+mn-ea"/>
                          <a:ea typeface="+mn-ea"/>
                        </a:rPr>
                        <a:t>1.</a:t>
                      </a:r>
                      <a:r>
                        <a:rPr lang="zh-CN" altLang="en-US" sz="1800" b="0" dirty="0">
                          <a:solidFill>
                            <a:schemeClr val="tx1"/>
                          </a:solidFill>
                          <a:latin typeface="+mn-ea"/>
                          <a:ea typeface="+mn-ea"/>
                        </a:rPr>
                        <a:t>录取通知书加盖院系公章</a:t>
                      </a:r>
                      <a:endParaRPr lang="zh-CN" altLang="en-US" sz="1800" b="0" dirty="0">
                        <a:solidFill>
                          <a:schemeClr val="tx1"/>
                        </a:solidFill>
                        <a:latin typeface="+mn-ea"/>
                        <a:ea typeface="+mn-ea"/>
                      </a:endParaRPr>
                    </a:p>
                    <a:p>
                      <a:pPr algn="l">
                        <a:buClrTx/>
                        <a:buSzTx/>
                        <a:buFontTx/>
                        <a:buNone/>
                      </a:pPr>
                      <a:r>
                        <a:rPr lang="en-US" altLang="zh-CN" sz="1800" b="0" dirty="0">
                          <a:solidFill>
                            <a:schemeClr val="tx1"/>
                          </a:solidFill>
                          <a:latin typeface="+mn-ea"/>
                          <a:ea typeface="+mn-ea"/>
                        </a:rPr>
                        <a:t>2.</a:t>
                      </a:r>
                      <a:r>
                        <a:rPr lang="zh-CN" altLang="en-US" sz="1800" dirty="0">
                          <a:solidFill>
                            <a:schemeClr val="tx1"/>
                          </a:solidFill>
                          <a:latin typeface="+mn-ea"/>
                          <a:ea typeface="+mn-ea"/>
                          <a:sym typeface="+mn-ea"/>
                        </a:rPr>
                        <a:t>毕业去向表需本人签字并院系盖章</a:t>
                      </a:r>
                      <a:endParaRPr lang="en-US" altLang="zh-CN" sz="1800" b="0" dirty="0">
                        <a:solidFill>
                          <a:schemeClr val="tx1"/>
                        </a:solidFill>
                        <a:latin typeface="+mn-ea"/>
                        <a:ea typeface="+mn-ea"/>
                      </a:endParaRPr>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待定类</a:t>
            </a:r>
            <a:endParaRPr lang="zh-CN" altLang="en-US" sz="2800" b="1">
              <a:latin typeface="微软雅黑" panose="020B0503020204020204" charset="-122"/>
              <a:ea typeface="微软雅黑" panose="020B0503020204020204" charset="-122"/>
            </a:endParaRPr>
          </a:p>
        </p:txBody>
      </p:sp>
      <p:sp>
        <p:nvSpPr>
          <p:cNvPr id="4" name="object 5"/>
          <p:cNvSpPr txBox="1"/>
          <p:nvPr/>
        </p:nvSpPr>
        <p:spPr>
          <a:xfrm>
            <a:off x="562610" y="2682875"/>
            <a:ext cx="11153775" cy="707886"/>
          </a:xfrm>
          <a:prstGeom prst="rect">
            <a:avLst/>
          </a:prstGeom>
          <a:solidFill>
            <a:srgbClr val="003378"/>
          </a:solidFill>
        </p:spPr>
        <p:txBody>
          <a:bodyPr vert="horz" wrap="square" lIns="0" tIns="25400" rIns="0" bIns="0" rtlCol="0">
            <a:spAutoFit/>
          </a:bodyPr>
          <a:lstStyle/>
          <a:p>
            <a:pPr marL="12700" marR="5080" indent="0" algn="just" fontAlgn="auto">
              <a:lnSpc>
                <a:spcPct val="100000"/>
              </a:lnSpc>
              <a:spcBef>
                <a:spcPts val="0"/>
              </a:spcBef>
              <a:spcAft>
                <a:spcPts val="1000"/>
              </a:spcAft>
              <a:buFont typeface="Arial" panose="020B0604020202020204"/>
              <a:buNone/>
              <a:tabLst>
                <a:tab pos="354965" algn="l"/>
                <a:tab pos="355600" algn="l"/>
              </a:tabLst>
            </a:pPr>
            <a:r>
              <a:rPr b="1" spc="10" dirty="0">
                <a:solidFill>
                  <a:schemeClr val="bg1"/>
                </a:solidFill>
                <a:latin typeface="微软雅黑" panose="020B0503020204020204" charset="-122"/>
                <a:ea typeface="微软雅黑" panose="020B0503020204020204" charset="-122"/>
                <a:cs typeface="微软雅黑" panose="020B0503020204020204" charset="-122"/>
                <a:sym typeface="+mn-ea"/>
              </a:rPr>
              <a:t>注</a:t>
            </a:r>
            <a:r>
              <a:rPr lang="zh-CN" b="1" spc="1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spc="10" dirty="0">
                <a:solidFill>
                  <a:schemeClr val="bg1"/>
                </a:solidFill>
                <a:latin typeface="微软雅黑" panose="020B0503020204020204" charset="-122"/>
                <a:ea typeface="微软雅黑" panose="020B0503020204020204" charset="-122"/>
                <a:cs typeface="微软雅黑" panose="020B0503020204020204" charset="-122"/>
                <a:sym typeface="+mn-ea"/>
              </a:rPr>
              <a:t>对于户档回生源地的出国毕业生，</a:t>
            </a:r>
            <a:r>
              <a:rPr b="1" spc="1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b="1" spc="10" dirty="0" err="1">
                <a:solidFill>
                  <a:schemeClr val="bg1"/>
                </a:solidFill>
                <a:latin typeface="微软雅黑" panose="020B0503020204020204" charset="-122"/>
                <a:ea typeface="微软雅黑" panose="020B0503020204020204" charset="-122"/>
                <a:cs typeface="微软雅黑" panose="020B0503020204020204" charset="-122"/>
                <a:sym typeface="+mn-ea"/>
              </a:rPr>
              <a:t>派遣单位名称”为报到证抬头</a:t>
            </a:r>
            <a:r>
              <a:rPr spc="10" dirty="0" err="1">
                <a:solidFill>
                  <a:schemeClr val="bg1"/>
                </a:solidFill>
                <a:latin typeface="微软雅黑" panose="020B0503020204020204" charset="-122"/>
                <a:ea typeface="微软雅黑" panose="020B0503020204020204" charset="-122"/>
                <a:cs typeface="微软雅黑" panose="020B0503020204020204" charset="-122"/>
                <a:sym typeface="+mn-ea"/>
              </a:rPr>
              <a:t>，请毕业生参照就业中心当年发放的</a:t>
            </a:r>
            <a:endParaRPr lang="en-US" spc="1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12700" marR="5080" indent="0" algn="just" fontAlgn="auto">
              <a:lnSpc>
                <a:spcPct val="100000"/>
              </a:lnSpc>
              <a:spcBef>
                <a:spcPts val="0"/>
              </a:spcBef>
              <a:spcAft>
                <a:spcPts val="1000"/>
              </a:spcAft>
              <a:buFont typeface="Arial" panose="020B0604020202020204"/>
              <a:buNone/>
              <a:tabLst>
                <a:tab pos="354965" algn="l"/>
                <a:tab pos="355600" algn="l"/>
              </a:tabLst>
            </a:pPr>
            <a:r>
              <a:rPr spc="10" dirty="0">
                <a:solidFill>
                  <a:schemeClr val="bg1"/>
                </a:solidFill>
                <a:latin typeface="微软雅黑" panose="020B0503020204020204" charset="-122"/>
                <a:ea typeface="微软雅黑" panose="020B0503020204020204" charset="-122"/>
                <a:cs typeface="微软雅黑" panose="020B0503020204020204" charset="-122"/>
                <a:sym typeface="+mn-ea"/>
              </a:rPr>
              <a:t>《全国各省市毕业生回生源地派遣单位一览表》或与生源地核实后填写</a:t>
            </a:r>
            <a:r>
              <a:rPr lang="zh-CN" spc="10" dirty="0">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zh-CN" spc="1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9" name="表格 8"/>
          <p:cNvGraphicFramePr/>
          <p:nvPr>
            <p:custDataLst>
              <p:tags r:id="rId1"/>
            </p:custDataLst>
          </p:nvPr>
        </p:nvGraphicFramePr>
        <p:xfrm>
          <a:off x="562610" y="1318260"/>
          <a:ext cx="8533130" cy="1143000"/>
        </p:xfrm>
        <a:graphic>
          <a:graphicData uri="http://schemas.openxmlformats.org/drawingml/2006/table">
            <a:tbl>
              <a:tblPr firstRow="1" bandRow="1">
                <a:tableStyleId>{5C22544A-7EE6-4342-B048-85BDC9FD1C3A}</a:tableStyleId>
              </a:tblPr>
              <a:tblGrid>
                <a:gridCol w="3756660"/>
                <a:gridCol w="4776470"/>
              </a:tblGrid>
              <a:tr h="381000">
                <a:tc>
                  <a:txBody>
                    <a:bodyPr/>
                    <a:lstStyle/>
                    <a:p>
                      <a:pPr>
                        <a:buNone/>
                      </a:pPr>
                      <a:r>
                        <a:rPr lang="en-US" altLang="zh-CN" sz="1800" b="1" spc="300" dirty="0">
                          <a:solidFill>
                            <a:schemeClr val="tx1"/>
                          </a:solidFill>
                          <a:latin typeface="+mn-ea"/>
                          <a:ea typeface="+mn-ea"/>
                          <a:cs typeface="微软雅黑" panose="020B0503020204020204" charset="-122"/>
                          <a:sym typeface="+mn-ea"/>
                        </a:rPr>
                        <a:t>1.</a:t>
                      </a:r>
                      <a:r>
                        <a:rPr lang="zh-CN" altLang="en-US" sz="1800" b="1" spc="300" dirty="0">
                          <a:solidFill>
                            <a:schemeClr val="tx1"/>
                          </a:solidFill>
                          <a:latin typeface="+mn-ea"/>
                          <a:ea typeface="+mn-ea"/>
                          <a:cs typeface="微软雅黑" panose="020B0503020204020204" charset="-122"/>
                          <a:sym typeface="+mn-ea"/>
                        </a:rPr>
                        <a:t>待就业毕业生</a:t>
                      </a:r>
                      <a:endParaRPr lang="zh-CN" altLang="en-US" sz="1800" b="1" spc="300" dirty="0">
                        <a:solidFill>
                          <a:schemeClr val="tx1"/>
                        </a:solidFill>
                        <a:latin typeface="+mn-ea"/>
                        <a:ea typeface="+mn-ea"/>
                        <a:cs typeface="微软雅黑" panose="020B0503020204020204" charset="-122"/>
                        <a:sym typeface="+mn-ea"/>
                      </a:endParaRPr>
                    </a:p>
                  </a:txBody>
                  <a:tcPr>
                    <a:noFill/>
                  </a:tcPr>
                </a:tc>
                <a:tc>
                  <a:txBody>
                    <a:bodyPr/>
                    <a:lstStyle/>
                    <a:p>
                      <a:pPr>
                        <a:buNone/>
                      </a:pPr>
                      <a:r>
                        <a:rPr lang="zh-CN" altLang="en-US" sz="1800" spc="300" dirty="0">
                          <a:solidFill>
                            <a:schemeClr val="tx1"/>
                          </a:solidFill>
                          <a:latin typeface="+mn-ea"/>
                          <a:ea typeface="+mn-ea"/>
                          <a:sym typeface="+mn-ea"/>
                        </a:rPr>
                        <a:t>去向选择：待定</a:t>
                      </a:r>
                      <a:r>
                        <a:rPr lang="en-US" altLang="zh-CN" sz="1800" spc="300" dirty="0">
                          <a:solidFill>
                            <a:schemeClr val="tx1"/>
                          </a:solidFill>
                          <a:latin typeface="+mn-ea"/>
                          <a:ea typeface="+mn-ea"/>
                          <a:sym typeface="+mn-ea"/>
                        </a:rPr>
                        <a:t>-</a:t>
                      </a:r>
                      <a:r>
                        <a:rPr lang="zh-CN" altLang="en-US" sz="1800" spc="300" dirty="0">
                          <a:solidFill>
                            <a:schemeClr val="tx1"/>
                          </a:solidFill>
                          <a:latin typeface="+mn-ea"/>
                          <a:ea typeface="+mn-ea"/>
                          <a:sym typeface="+mn-ea"/>
                        </a:rPr>
                        <a:t>找工作</a:t>
                      </a:r>
                      <a:endParaRPr lang="zh-CN" altLang="en-US" sz="1800" b="1" spc="300" dirty="0">
                        <a:solidFill>
                          <a:schemeClr val="tx1"/>
                        </a:solidFill>
                        <a:latin typeface="+mn-ea"/>
                        <a:ea typeface="+mn-ea"/>
                        <a:sym typeface="+mn-ea"/>
                      </a:endParaRPr>
                    </a:p>
                  </a:txBody>
                  <a:tcPr>
                    <a:noFill/>
                  </a:tcPr>
                </a:tc>
              </a:tr>
              <a:tr h="381000">
                <a:tc>
                  <a:txBody>
                    <a:bodyPr/>
                    <a:lstStyle/>
                    <a:p>
                      <a:pPr>
                        <a:buNone/>
                      </a:pPr>
                      <a:r>
                        <a:rPr lang="en-US" altLang="zh-CN" sz="1800" b="1" spc="300" dirty="0">
                          <a:solidFill>
                            <a:schemeClr val="tx1"/>
                          </a:solidFill>
                          <a:latin typeface="+mn-ea"/>
                          <a:ea typeface="+mn-ea"/>
                          <a:cs typeface="微软雅黑" panose="020B0503020204020204" charset="-122"/>
                          <a:sym typeface="+mn-ea"/>
                        </a:rPr>
                        <a:t>2.</a:t>
                      </a:r>
                      <a:r>
                        <a:rPr lang="zh-CN" altLang="en-US" sz="1800" b="1" spc="300" dirty="0">
                          <a:solidFill>
                            <a:schemeClr val="tx1"/>
                          </a:solidFill>
                          <a:latin typeface="+mn-ea"/>
                          <a:ea typeface="+mn-ea"/>
                          <a:cs typeface="微软雅黑" panose="020B0503020204020204" charset="-122"/>
                          <a:sym typeface="+mn-ea"/>
                        </a:rPr>
                        <a:t>拟出国毕业生</a:t>
                      </a:r>
                      <a:endParaRPr lang="zh-CN" altLang="en-US" sz="1800" b="1" spc="300" dirty="0">
                        <a:solidFill>
                          <a:schemeClr val="tx1"/>
                        </a:solidFill>
                        <a:latin typeface="+mn-ea"/>
                        <a:ea typeface="+mn-ea"/>
                        <a:cs typeface="微软雅黑" panose="020B0503020204020204" charset="-122"/>
                        <a:sym typeface="+mn-ea"/>
                      </a:endParaRPr>
                    </a:p>
                  </a:txBody>
                  <a:tcPr>
                    <a:noFill/>
                  </a:tcPr>
                </a:tc>
                <a:tc>
                  <a:txBody>
                    <a:bodyPr/>
                    <a:lstStyle/>
                    <a:p>
                      <a:pPr>
                        <a:buNone/>
                      </a:pPr>
                      <a:r>
                        <a:rPr lang="zh-CN" altLang="en-US" sz="1800" b="1" spc="300" dirty="0">
                          <a:latin typeface="+mn-ea"/>
                          <a:ea typeface="+mn-ea"/>
                          <a:sym typeface="+mn-ea"/>
                        </a:rPr>
                        <a:t>去向选择：待定</a:t>
                      </a:r>
                      <a:r>
                        <a:rPr lang="en-US" altLang="zh-CN" sz="1800" b="1" spc="300" dirty="0">
                          <a:latin typeface="+mn-ea"/>
                          <a:ea typeface="+mn-ea"/>
                          <a:sym typeface="+mn-ea"/>
                        </a:rPr>
                        <a:t>-</a:t>
                      </a:r>
                      <a:r>
                        <a:rPr lang="zh-CN" altLang="en-US" sz="1800" b="1" spc="300" dirty="0">
                          <a:latin typeface="+mn-ea"/>
                          <a:ea typeface="+mn-ea"/>
                          <a:sym typeface="+mn-ea"/>
                        </a:rPr>
                        <a:t>拟出国</a:t>
                      </a:r>
                      <a:endParaRPr lang="zh-CN" altLang="en-US" sz="1800" b="1" spc="300" dirty="0">
                        <a:latin typeface="+mn-ea"/>
                        <a:ea typeface="+mn-ea"/>
                        <a:sym typeface="+mn-ea"/>
                      </a:endParaRPr>
                    </a:p>
                  </a:txBody>
                  <a:tcPr>
                    <a:noFill/>
                  </a:tcPr>
                </a:tc>
              </a:tr>
              <a:tr h="381000">
                <a:tc>
                  <a:txBody>
                    <a:bodyPr/>
                    <a:lstStyle/>
                    <a:p>
                      <a:pPr>
                        <a:buNone/>
                      </a:pPr>
                      <a:r>
                        <a:rPr lang="en-US" altLang="zh-CN" sz="1800" b="1" spc="300" dirty="0">
                          <a:solidFill>
                            <a:schemeClr val="tx1"/>
                          </a:solidFill>
                          <a:latin typeface="+mn-ea"/>
                          <a:ea typeface="+mn-ea"/>
                          <a:cs typeface="微软雅黑" panose="020B0503020204020204" charset="-122"/>
                          <a:sym typeface="+mn-ea"/>
                        </a:rPr>
                        <a:t>3.</a:t>
                      </a:r>
                      <a:r>
                        <a:rPr lang="zh-CN" altLang="en-US" sz="1800" b="1" spc="300" dirty="0">
                          <a:solidFill>
                            <a:schemeClr val="tx1"/>
                          </a:solidFill>
                          <a:latin typeface="+mn-ea"/>
                          <a:ea typeface="+mn-ea"/>
                          <a:cs typeface="微软雅黑" panose="020B0503020204020204" charset="-122"/>
                          <a:sym typeface="+mn-ea"/>
                        </a:rPr>
                        <a:t>拟升学毕业生</a:t>
                      </a:r>
                      <a:endParaRPr lang="zh-CN" altLang="en-US" sz="1800" b="1" spc="300" dirty="0">
                        <a:solidFill>
                          <a:schemeClr val="tx1"/>
                        </a:solidFill>
                        <a:latin typeface="+mn-ea"/>
                        <a:ea typeface="+mn-ea"/>
                        <a:cs typeface="微软雅黑" panose="020B0503020204020204" charset="-122"/>
                        <a:sym typeface="+mn-ea"/>
                      </a:endParaRPr>
                    </a:p>
                  </a:txBody>
                  <a:tcPr>
                    <a:noFill/>
                  </a:tcPr>
                </a:tc>
                <a:tc>
                  <a:txBody>
                    <a:bodyPr/>
                    <a:lstStyle/>
                    <a:p>
                      <a:pPr>
                        <a:buNone/>
                      </a:pPr>
                      <a:r>
                        <a:rPr lang="zh-CN" altLang="en-US" sz="1800" b="1" spc="300" dirty="0">
                          <a:solidFill>
                            <a:schemeClr val="tx1"/>
                          </a:solidFill>
                          <a:latin typeface="+mn-ea"/>
                          <a:ea typeface="+mn-ea"/>
                          <a:sym typeface="+mn-ea"/>
                        </a:rPr>
                        <a:t>去向选择：待定</a:t>
                      </a:r>
                      <a:r>
                        <a:rPr lang="en-US" altLang="zh-CN" sz="1800" b="1" spc="300" dirty="0">
                          <a:solidFill>
                            <a:schemeClr val="tx1"/>
                          </a:solidFill>
                          <a:latin typeface="+mn-ea"/>
                          <a:ea typeface="+mn-ea"/>
                          <a:sym typeface="+mn-ea"/>
                        </a:rPr>
                        <a:t>-</a:t>
                      </a:r>
                      <a:r>
                        <a:rPr lang="zh-CN" altLang="en-US" sz="1800" b="1" spc="300" dirty="0">
                          <a:solidFill>
                            <a:schemeClr val="tx1"/>
                          </a:solidFill>
                          <a:latin typeface="+mn-ea"/>
                          <a:ea typeface="+mn-ea"/>
                          <a:sym typeface="+mn-ea"/>
                        </a:rPr>
                        <a:t>拟升学</a:t>
                      </a:r>
                      <a:endParaRPr lang="zh-CN" altLang="en-US" sz="1800" b="1" spc="300" dirty="0">
                        <a:solidFill>
                          <a:schemeClr val="tx1"/>
                        </a:solidFill>
                        <a:latin typeface="+mn-ea"/>
                        <a:ea typeface="+mn-ea"/>
                        <a:sym typeface="+mn-ea"/>
                      </a:endParaRPr>
                    </a:p>
                  </a:txBody>
                  <a:tcPr>
                    <a:noFill/>
                  </a:tcPr>
                </a:tc>
              </a:tr>
            </a:tbl>
          </a:graphicData>
        </a:graphic>
      </p:graphicFrame>
      <p:pic>
        <p:nvPicPr>
          <p:cNvPr id="2" name="图片 1"/>
          <p:cNvPicPr>
            <a:picLocks noChangeAspect="1"/>
          </p:cNvPicPr>
          <p:nvPr/>
        </p:nvPicPr>
        <p:blipFill>
          <a:blip r:embed="rId2"/>
          <a:stretch>
            <a:fillRect/>
          </a:stretch>
        </p:blipFill>
        <p:spPr>
          <a:xfrm>
            <a:off x="317436" y="3612376"/>
            <a:ext cx="11398949" cy="3162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一、毕业生就业系统填写说明（毕业生版）</a:t>
            </a:r>
            <a:endParaRPr lang="zh-CN" altLang="en-US" sz="2800" b="1">
              <a:latin typeface="微软雅黑" panose="020B0503020204020204" charset="-122"/>
              <a:ea typeface="微软雅黑" panose="020B0503020204020204" charset="-122"/>
            </a:endParaRPr>
          </a:p>
        </p:txBody>
      </p:sp>
      <p:pic>
        <p:nvPicPr>
          <p:cNvPr id="4097" name="C9F754DE-2CAD-44b6-B708-469DEB6407EB-3" descr="wpp"/>
          <p:cNvPicPr>
            <a:picLocks noChangeAspect="1"/>
          </p:cNvPicPr>
          <p:nvPr>
            <p:custDataLst>
              <p:tags r:id="rId1"/>
            </p:custDataLst>
          </p:nvPr>
        </p:nvPicPr>
        <p:blipFill>
          <a:blip r:embed="rId2"/>
          <a:stretch>
            <a:fillRect/>
          </a:stretch>
        </p:blipFill>
        <p:spPr>
          <a:xfrm>
            <a:off x="512445" y="1009650"/>
            <a:ext cx="9144000" cy="5651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待定类</a:t>
            </a:r>
            <a:endParaRPr lang="zh-CN" altLang="en-US" sz="2800" b="1">
              <a:latin typeface="微软雅黑" panose="020B0503020204020204" charset="-122"/>
              <a:ea typeface="微软雅黑" panose="020B0503020204020204" charset="-122"/>
            </a:endParaRPr>
          </a:p>
        </p:txBody>
      </p:sp>
      <p:graphicFrame>
        <p:nvGraphicFramePr>
          <p:cNvPr id="5" name="表格 4"/>
          <p:cNvGraphicFramePr/>
          <p:nvPr>
            <p:custDataLst>
              <p:tags r:id="rId1"/>
            </p:custDataLst>
          </p:nvPr>
        </p:nvGraphicFramePr>
        <p:xfrm>
          <a:off x="2081848" y="1642110"/>
          <a:ext cx="8028000" cy="3573780"/>
        </p:xfrm>
        <a:graphic>
          <a:graphicData uri="http://schemas.openxmlformats.org/drawingml/2006/table">
            <a:tbl>
              <a:tblPr firstRow="1" bandRow="1">
                <a:tableStyleId>{5C22544A-7EE6-4342-B048-85BDC9FD1C3A}</a:tableStyleId>
              </a:tblPr>
              <a:tblGrid>
                <a:gridCol w="1980000"/>
                <a:gridCol w="2016000"/>
                <a:gridCol w="2016000"/>
                <a:gridCol w="2016000"/>
              </a:tblGrid>
              <a:tr h="701040">
                <a:tc>
                  <a:txBody>
                    <a:bodyPr/>
                    <a:lstStyle/>
                    <a:p>
                      <a:pPr algn="ctr">
                        <a:buClrTx/>
                        <a:buSzTx/>
                        <a:buFontTx/>
                        <a:buNone/>
                      </a:pPr>
                      <a:r>
                        <a:rPr lang="zh-CN" altLang="en-US" sz="2000">
                          <a:solidFill>
                            <a:schemeClr val="bg1"/>
                          </a:solidFill>
                        </a:rPr>
                        <a:t>就业形式</a:t>
                      </a:r>
                      <a:endParaRPr lang="zh-CN" altLang="en-US" sz="2000">
                        <a:solidFill>
                          <a:schemeClr val="bg1"/>
                        </a:solidFill>
                      </a:endParaRPr>
                    </a:p>
                  </a:txBody>
                  <a:tcPr anchor="ctr"/>
                </a:tc>
                <a:tc>
                  <a:txBody>
                    <a:bodyPr/>
                    <a:lstStyle/>
                    <a:p>
                      <a:pPr algn="ctr">
                        <a:buClrTx/>
                        <a:buSzTx/>
                        <a:buFontTx/>
                        <a:buNone/>
                      </a:pPr>
                      <a:r>
                        <a:rPr lang="zh-CN" altLang="en-US" sz="2000">
                          <a:solidFill>
                            <a:schemeClr val="bg1"/>
                          </a:solidFill>
                        </a:rPr>
                        <a:t>毕业去向</a:t>
                      </a:r>
                      <a:endParaRPr lang="zh-CN" altLang="en-US" sz="2000">
                        <a:solidFill>
                          <a:schemeClr val="bg1"/>
                        </a:solidFill>
                      </a:endParaRPr>
                    </a:p>
                  </a:txBody>
                  <a:tcPr anchor="ctr"/>
                </a:tc>
                <a:tc>
                  <a:txBody>
                    <a:bodyPr/>
                    <a:lstStyle/>
                    <a:p>
                      <a:pPr algn="ctr">
                        <a:buClrTx/>
                        <a:buSzTx/>
                        <a:buFontTx/>
                        <a:buNone/>
                      </a:pPr>
                      <a:r>
                        <a:rPr lang="zh-CN" altLang="en-US" sz="2000">
                          <a:solidFill>
                            <a:schemeClr val="bg1"/>
                          </a:solidFill>
                        </a:rPr>
                        <a:t>材料</a:t>
                      </a:r>
                      <a:endParaRPr lang="zh-CN" altLang="en-US" sz="2000">
                        <a:solidFill>
                          <a:schemeClr val="bg1"/>
                        </a:solidFill>
                      </a:endParaRPr>
                    </a:p>
                  </a:txBody>
                  <a:tcPr anchor="ctr"/>
                </a:tc>
                <a:tc>
                  <a:txBody>
                    <a:bodyPr/>
                    <a:lstStyle/>
                    <a:p>
                      <a:pPr algn="ctr">
                        <a:buClrTx/>
                        <a:buSzTx/>
                        <a:buFontTx/>
                        <a:buNone/>
                      </a:pPr>
                      <a:r>
                        <a:rPr lang="zh-CN" altLang="en-US" sz="2000">
                          <a:solidFill>
                            <a:schemeClr val="bg1"/>
                          </a:solidFill>
                        </a:rPr>
                        <a:t>注意事项</a:t>
                      </a:r>
                      <a:endParaRPr lang="zh-CN" altLang="en-US" sz="2000">
                        <a:solidFill>
                          <a:schemeClr val="bg1"/>
                        </a:solidFill>
                      </a:endParaRPr>
                    </a:p>
                  </a:txBody>
                  <a:tcPr anchor="ctr"/>
                </a:tc>
              </a:tr>
              <a:tr h="530860">
                <a:tc>
                  <a:txBody>
                    <a:bodyPr/>
                    <a:lstStyle/>
                    <a:p>
                      <a:pPr algn="ctr">
                        <a:buNone/>
                      </a:pPr>
                      <a:r>
                        <a:rPr lang="zh-CN" altLang="en-US" b="1" dirty="0"/>
                        <a:t>拟考研</a:t>
                      </a:r>
                      <a:endParaRPr lang="zh-CN" altLang="en-US" b="1" dirty="0"/>
                    </a:p>
                  </a:txBody>
                  <a:tcPr anchor="ctr"/>
                </a:tc>
                <a:tc rowSpan="5">
                  <a:txBody>
                    <a:bodyPr/>
                    <a:lstStyle/>
                    <a:p>
                      <a:pPr algn="ctr">
                        <a:buNone/>
                      </a:pPr>
                      <a:r>
                        <a:rPr lang="zh-CN" altLang="en-US"/>
                        <a:t>二分</a:t>
                      </a:r>
                      <a:endParaRPr lang="zh-CN" altLang="en-US"/>
                    </a:p>
                  </a:txBody>
                  <a:tcPr anchor="ctr"/>
                </a:tc>
                <a:tc rowSpan="5">
                  <a:txBody>
                    <a:bodyPr/>
                    <a:lstStyle/>
                    <a:p>
                      <a:pPr algn="ctr">
                        <a:buNone/>
                      </a:pPr>
                      <a:r>
                        <a:rPr lang="zh-CN" altLang="en-US">
                          <a:sym typeface="宋体" panose="02010600030101010101" pitchFamily="2" charset="-122"/>
                        </a:rPr>
                        <a:t>毕业去向表</a:t>
                      </a:r>
                      <a:endParaRPr lang="zh-CN" altLang="en-US"/>
                    </a:p>
                  </a:txBody>
                  <a:tcPr anchor="ctr"/>
                </a:tc>
                <a:tc rowSpan="5">
                  <a:txBody>
                    <a:bodyPr/>
                    <a:lstStyle/>
                    <a:p>
                      <a:pPr algn="l">
                        <a:buNone/>
                      </a:pPr>
                      <a:r>
                        <a:rPr lang="zh-CN" altLang="en-US" sz="2000">
                          <a:solidFill>
                            <a:schemeClr val="tx1"/>
                          </a:solidFill>
                          <a:sym typeface="+mn-ea"/>
                        </a:rPr>
                        <a:t>毕业去向表需本人签字并院系盖章</a:t>
                      </a:r>
                      <a:endParaRPr lang="zh-CN" altLang="zh-CN" sz="2000">
                        <a:solidFill>
                          <a:schemeClr val="tx1"/>
                        </a:solidFill>
                      </a:endParaRPr>
                    </a:p>
                  </a:txBody>
                  <a:tcPr anchor="ctr"/>
                </a:tc>
              </a:tr>
              <a:tr h="530860">
                <a:tc>
                  <a:txBody>
                    <a:bodyPr/>
                    <a:lstStyle/>
                    <a:p>
                      <a:pPr algn="ctr">
                        <a:buNone/>
                      </a:pPr>
                      <a:r>
                        <a:rPr lang="zh-CN" altLang="en-US" b="1" dirty="0"/>
                        <a:t>拟考博</a:t>
                      </a:r>
                      <a:endParaRPr lang="zh-CN" altLang="en-US" b="1" dirty="0"/>
                    </a:p>
                  </a:txBody>
                  <a:tcPr anchor="ctr"/>
                </a:tc>
                <a:tc vMerge="1">
                  <a:tcPr anchor="ctr"/>
                </a:tc>
                <a:tc vMerge="1">
                  <a:tcPr anchor="ctr"/>
                </a:tc>
                <a:tc vMerge="1">
                  <a:tcPr anchor="ctr"/>
                </a:tc>
              </a:tr>
              <a:tr h="530860">
                <a:tc>
                  <a:txBody>
                    <a:bodyPr/>
                    <a:lstStyle/>
                    <a:p>
                      <a:pPr algn="ctr">
                        <a:buNone/>
                      </a:pPr>
                      <a:r>
                        <a:rPr lang="zh-CN" altLang="en-US" b="1"/>
                        <a:t>拟出国</a:t>
                      </a:r>
                      <a:endParaRPr lang="zh-CN" altLang="en-US" b="1"/>
                    </a:p>
                  </a:txBody>
                  <a:tcPr anchor="ctr"/>
                </a:tc>
                <a:tc vMerge="1">
                  <a:tcPr anchor="ctr"/>
                </a:tc>
                <a:tc vMerge="1">
                  <a:tcPr anchor="ctr"/>
                </a:tc>
                <a:tc vMerge="1">
                  <a:tcPr anchor="ctr"/>
                </a:tc>
              </a:tr>
              <a:tr h="640080">
                <a:tc>
                  <a:txBody>
                    <a:bodyPr/>
                    <a:lstStyle/>
                    <a:p>
                      <a:pPr algn="ctr">
                        <a:buNone/>
                      </a:pPr>
                      <a:r>
                        <a:rPr lang="zh-CN" altLang="en-US" b="1"/>
                        <a:t>在京待就业</a:t>
                      </a:r>
                      <a:endParaRPr lang="zh-CN" altLang="en-US" b="1"/>
                    </a:p>
                  </a:txBody>
                  <a:tcPr anchor="ctr"/>
                </a:tc>
                <a:tc vMerge="1">
                  <a:tcPr anchor="ctr"/>
                </a:tc>
                <a:tc vMerge="1">
                  <a:tcPr anchor="ctr"/>
                </a:tc>
                <a:tc vMerge="1">
                  <a:tcPr anchor="ctr"/>
                </a:tc>
              </a:tr>
              <a:tr h="640080">
                <a:tc>
                  <a:txBody>
                    <a:bodyPr/>
                    <a:lstStyle/>
                    <a:p>
                      <a:pPr algn="ctr">
                        <a:buNone/>
                      </a:pPr>
                      <a:r>
                        <a:rPr lang="zh-CN" altLang="en-US" b="1" dirty="0"/>
                        <a:t>回省待就业</a:t>
                      </a:r>
                      <a:endParaRPr lang="zh-CN" altLang="en-US" b="1" dirty="0"/>
                    </a:p>
                  </a:txBody>
                  <a:tcPr anchor="ctr"/>
                </a:tc>
                <a:tc vMerge="1">
                  <a:tcPr anchor="ctr"/>
                </a:tc>
                <a:tc vMerge="1">
                  <a:tcPr anchor="ctr"/>
                </a:tc>
                <a:tc vMerge="1">
                  <a:tcPr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待分类</a:t>
            </a:r>
            <a:endParaRPr lang="zh-CN" altLang="en-US" sz="2800" b="1">
              <a:latin typeface="微软雅黑" panose="020B0503020204020204" charset="-122"/>
              <a:ea typeface="微软雅黑" panose="020B0503020204020204" charset="-122"/>
            </a:endParaRPr>
          </a:p>
        </p:txBody>
      </p:sp>
      <p:graphicFrame>
        <p:nvGraphicFramePr>
          <p:cNvPr id="8" name="表格 7"/>
          <p:cNvGraphicFramePr/>
          <p:nvPr/>
        </p:nvGraphicFramePr>
        <p:xfrm>
          <a:off x="660400" y="1209040"/>
          <a:ext cx="8533130" cy="381000"/>
        </p:xfrm>
        <a:graphic>
          <a:graphicData uri="http://schemas.openxmlformats.org/drawingml/2006/table">
            <a:tbl>
              <a:tblPr firstRow="1" bandRow="1">
                <a:tableStyleId>{5C22544A-7EE6-4342-B048-85BDC9FD1C3A}</a:tableStyleId>
              </a:tblPr>
              <a:tblGrid>
                <a:gridCol w="2545715"/>
                <a:gridCol w="5987415"/>
              </a:tblGrid>
              <a:tr h="381000">
                <a:tc>
                  <a:txBody>
                    <a:bodyPr/>
                    <a:lstStyle/>
                    <a:p>
                      <a:pPr>
                        <a:buNone/>
                      </a:pPr>
                      <a:r>
                        <a:rPr lang="zh-CN" altLang="en-US" sz="1800" b="1" spc="300" dirty="0">
                          <a:solidFill>
                            <a:schemeClr val="tx1"/>
                          </a:solidFill>
                          <a:latin typeface="+mn-ea"/>
                          <a:ea typeface="+mn-ea"/>
                          <a:cs typeface="微软雅黑" panose="020B0503020204020204" charset="-122"/>
                          <a:sym typeface="+mn-ea"/>
                        </a:rPr>
                        <a:t>待分毕业生</a:t>
                      </a:r>
                      <a:endParaRPr lang="zh-CN" altLang="en-US" sz="1800" b="1" spc="300" dirty="0">
                        <a:solidFill>
                          <a:schemeClr val="tx1"/>
                        </a:solidFill>
                        <a:latin typeface="+mn-ea"/>
                        <a:ea typeface="+mn-ea"/>
                        <a:cs typeface="微软雅黑" panose="020B0503020204020204" charset="-122"/>
                        <a:sym typeface="+mn-ea"/>
                      </a:endParaRPr>
                    </a:p>
                  </a:txBody>
                  <a:tcPr>
                    <a:noFill/>
                  </a:tcPr>
                </a:tc>
                <a:tc>
                  <a:txBody>
                    <a:bodyPr/>
                    <a:lstStyle/>
                    <a:p>
                      <a:pPr>
                        <a:buNone/>
                      </a:pPr>
                      <a:r>
                        <a:rPr lang="zh-CN" altLang="en-US" sz="1800" spc="300" dirty="0">
                          <a:solidFill>
                            <a:schemeClr val="tx1"/>
                          </a:solidFill>
                          <a:latin typeface="+mn-ea"/>
                          <a:ea typeface="+mn-ea"/>
                          <a:sym typeface="+mn-ea"/>
                        </a:rPr>
                        <a:t>去向选择：待分</a:t>
                      </a:r>
                      <a:endParaRPr lang="zh-CN" sz="1800" b="1" spc="300" dirty="0">
                        <a:solidFill>
                          <a:schemeClr val="tx1"/>
                        </a:solidFill>
                        <a:latin typeface="+mn-ea"/>
                        <a:ea typeface="+mn-ea"/>
                        <a:sym typeface="+mn-ea"/>
                      </a:endParaRPr>
                    </a:p>
                  </a:txBody>
                  <a:tcPr>
                    <a:noFill/>
                  </a:tcPr>
                </a:tc>
              </a:tr>
            </a:tbl>
          </a:graphicData>
        </a:graphic>
      </p:graphicFrame>
      <p:sp>
        <p:nvSpPr>
          <p:cNvPr id="7" name="文本框 6"/>
          <p:cNvSpPr txBox="1"/>
          <p:nvPr/>
        </p:nvSpPr>
        <p:spPr>
          <a:xfrm>
            <a:off x="729615" y="2265680"/>
            <a:ext cx="10636250" cy="554319"/>
          </a:xfrm>
          <a:prstGeom prst="rect">
            <a:avLst/>
          </a:prstGeom>
          <a:solidFill>
            <a:srgbClr val="003378"/>
          </a:solidFill>
        </p:spPr>
        <p:txBody>
          <a:bodyPr wrap="square" lIns="0" tIns="0" rIns="0" bIns="0" rtlCol="0" anchor="t">
            <a:spAutoFit/>
          </a:bodyPr>
          <a:lstStyle/>
          <a:p>
            <a:pPr marL="12700" marR="5080">
              <a:lnSpc>
                <a:spcPct val="103000"/>
              </a:lnSpc>
              <a:spcBef>
                <a:spcPts val="730"/>
              </a:spcBef>
            </a:pPr>
            <a:r>
              <a:rPr b="1" dirty="0">
                <a:solidFill>
                  <a:schemeClr val="bg1"/>
                </a:solidFill>
                <a:latin typeface="+mn-ea"/>
                <a:cs typeface="宋体" panose="02010600030101010101" pitchFamily="2" charset="-122"/>
                <a:sym typeface="+mn-ea"/>
              </a:rPr>
              <a:t>注：</a:t>
            </a:r>
            <a:r>
              <a:rPr dirty="0">
                <a:solidFill>
                  <a:schemeClr val="bg1"/>
                </a:solidFill>
                <a:latin typeface="+mn-ea"/>
                <a:cs typeface="宋体" panose="02010600030101010101" pitchFamily="2" charset="-122"/>
                <a:sym typeface="+mn-ea"/>
              </a:rPr>
              <a:t>填写“待分”信息时</a:t>
            </a:r>
            <a:r>
              <a:rPr b="1" dirty="0">
                <a:solidFill>
                  <a:schemeClr val="bg1"/>
                </a:solidFill>
                <a:latin typeface="+mn-ea"/>
                <a:cs typeface="宋体" panose="02010600030101010101" pitchFamily="2" charset="-122"/>
                <a:sym typeface="+mn-ea"/>
              </a:rPr>
              <a:t>“生源地报到单位名称”</a:t>
            </a:r>
            <a:r>
              <a:rPr dirty="0">
                <a:solidFill>
                  <a:schemeClr val="bg1"/>
                </a:solidFill>
                <a:latin typeface="+mn-ea"/>
                <a:cs typeface="宋体" panose="02010600030101010101" pitchFamily="2" charset="-122"/>
                <a:sym typeface="+mn-ea"/>
              </a:rPr>
              <a:t>为</a:t>
            </a:r>
            <a:r>
              <a:rPr b="1" dirty="0">
                <a:solidFill>
                  <a:schemeClr val="bg1"/>
                </a:solidFill>
                <a:latin typeface="+mn-ea"/>
                <a:cs typeface="宋体" panose="02010600030101010101" pitchFamily="2" charset="-122"/>
                <a:sym typeface="+mn-ea"/>
              </a:rPr>
              <a:t>报</a:t>
            </a:r>
            <a:r>
              <a:rPr b="1" spc="-10" dirty="0">
                <a:solidFill>
                  <a:schemeClr val="bg1"/>
                </a:solidFill>
                <a:latin typeface="+mn-ea"/>
                <a:cs typeface="宋体" panose="02010600030101010101" pitchFamily="2" charset="-122"/>
                <a:sym typeface="+mn-ea"/>
              </a:rPr>
              <a:t>到</a:t>
            </a:r>
            <a:r>
              <a:rPr b="1" dirty="0">
                <a:solidFill>
                  <a:schemeClr val="bg1"/>
                </a:solidFill>
                <a:latin typeface="+mn-ea"/>
                <a:cs typeface="宋体" panose="02010600030101010101" pitchFamily="2" charset="-122"/>
                <a:sym typeface="+mn-ea"/>
              </a:rPr>
              <a:t>证</a:t>
            </a:r>
            <a:r>
              <a:rPr b="1" spc="-10" dirty="0">
                <a:solidFill>
                  <a:schemeClr val="bg1"/>
                </a:solidFill>
                <a:latin typeface="+mn-ea"/>
                <a:cs typeface="宋体" panose="02010600030101010101" pitchFamily="2" charset="-122"/>
                <a:sym typeface="+mn-ea"/>
              </a:rPr>
              <a:t>抬</a:t>
            </a:r>
            <a:r>
              <a:rPr b="1" dirty="0">
                <a:solidFill>
                  <a:schemeClr val="bg1"/>
                </a:solidFill>
                <a:latin typeface="+mn-ea"/>
                <a:cs typeface="宋体" panose="02010600030101010101" pitchFamily="2" charset="-122"/>
                <a:sym typeface="+mn-ea"/>
              </a:rPr>
              <a:t>头，</a:t>
            </a:r>
            <a:r>
              <a:rPr dirty="0">
                <a:solidFill>
                  <a:schemeClr val="bg1"/>
                </a:solidFill>
                <a:latin typeface="+mn-ea"/>
                <a:cs typeface="宋体" panose="02010600030101010101" pitchFamily="2" charset="-122"/>
                <a:sym typeface="+mn-ea"/>
              </a:rPr>
              <a:t>请毕业生参照就业中心当年发放的《全国各省市毕业生回生源地派遣单位一览表》或与生源地核实后填写。</a:t>
            </a:r>
            <a:endParaRPr lang="zh-CN" altLang="en-US" spc="300" dirty="0">
              <a:solidFill>
                <a:schemeClr val="bg1"/>
              </a:solidFill>
              <a:latin typeface="+mn-ea"/>
              <a:cs typeface="宋体" panose="02010600030101010101" pitchFamily="2" charset="-122"/>
              <a:sym typeface="+mn-ea"/>
            </a:endParaRPr>
          </a:p>
        </p:txBody>
      </p:sp>
      <p:sp>
        <p:nvSpPr>
          <p:cNvPr id="10" name="文本框 9"/>
          <p:cNvSpPr txBox="1"/>
          <p:nvPr/>
        </p:nvSpPr>
        <p:spPr>
          <a:xfrm>
            <a:off x="729615" y="1789430"/>
            <a:ext cx="10842625" cy="276860"/>
          </a:xfrm>
          <a:prstGeom prst="rect">
            <a:avLst/>
          </a:prstGeom>
          <a:noFill/>
        </p:spPr>
        <p:txBody>
          <a:bodyPr wrap="none" lIns="0" tIns="0" rIns="0" bIns="0" rtlCol="0" anchor="t">
            <a:spAutoFit/>
          </a:bodyPr>
          <a:lstStyle/>
          <a:p>
            <a:pPr marL="12700" marR="1405255">
              <a:lnSpc>
                <a:spcPct val="100000"/>
              </a:lnSpc>
              <a:spcBef>
                <a:spcPts val="100"/>
              </a:spcBef>
            </a:pPr>
            <a:r>
              <a:rPr b="1" dirty="0">
                <a:solidFill>
                  <a:schemeClr val="tx1"/>
                </a:solidFill>
                <a:latin typeface="宋体" panose="02010600030101010101" pitchFamily="2" charset="-122"/>
                <a:cs typeface="宋体" panose="02010600030101010101" pitchFamily="2" charset="-122"/>
                <a:sym typeface="+mn-ea"/>
              </a:rPr>
              <a:t>待</a:t>
            </a:r>
            <a:r>
              <a:rPr b="1" spc="-10" dirty="0">
                <a:solidFill>
                  <a:schemeClr val="tx1"/>
                </a:solidFill>
                <a:latin typeface="宋体" panose="02010600030101010101" pitchFamily="2" charset="-122"/>
                <a:cs typeface="宋体" panose="02010600030101010101" pitchFamily="2" charset="-122"/>
                <a:sym typeface="+mn-ea"/>
              </a:rPr>
              <a:t>分：</a:t>
            </a:r>
            <a:r>
              <a:rPr dirty="0">
                <a:solidFill>
                  <a:schemeClr val="tx1"/>
                </a:solidFill>
                <a:latin typeface="宋体" panose="02010600030101010101" pitchFamily="2" charset="-122"/>
                <a:cs typeface="宋体" panose="02010600030101010101" pitchFamily="2" charset="-122"/>
                <a:sym typeface="+mn-ea"/>
              </a:rPr>
              <a:t>公派出国毕业生，汉办志愿者毕业生，参军入伍需待分毕业生，京</a:t>
            </a:r>
            <a:r>
              <a:rPr dirty="0">
                <a:solidFill>
                  <a:schemeClr val="tx1"/>
                </a:solidFill>
                <a:latin typeface="Calibri" panose="020F0502020204030204"/>
                <a:cs typeface="Calibri" panose="020F0502020204030204"/>
                <a:sym typeface="+mn-ea"/>
              </a:rPr>
              <a:t>/</a:t>
            </a:r>
            <a:r>
              <a:rPr dirty="0">
                <a:solidFill>
                  <a:schemeClr val="tx1"/>
                </a:solidFill>
                <a:latin typeface="宋体" panose="02010600030101010101" pitchFamily="2" charset="-122"/>
                <a:cs typeface="宋体" panose="02010600030101010101" pitchFamily="2" charset="-122"/>
                <a:sym typeface="+mn-ea"/>
              </a:rPr>
              <a:t>沪指标办理中等其他情况毕业</a:t>
            </a:r>
            <a:r>
              <a:rPr lang="zh-CN" dirty="0">
                <a:solidFill>
                  <a:schemeClr val="tx1"/>
                </a:solidFill>
                <a:latin typeface="宋体" panose="02010600030101010101" pitchFamily="2" charset="-122"/>
                <a:cs typeface="宋体" panose="02010600030101010101" pitchFamily="2" charset="-122"/>
                <a:sym typeface="+mn-ea"/>
              </a:rPr>
              <a:t>生。</a:t>
            </a:r>
            <a:endParaRPr lang="zh-CN" spc="300" dirty="0">
              <a:solidFill>
                <a:schemeClr val="tx1"/>
              </a:solidFill>
              <a:latin typeface="宋体" panose="02010600030101010101" pitchFamily="2" charset="-122"/>
              <a:ea typeface="启功字体简体" pitchFamily="65" charset="-122"/>
              <a:cs typeface="宋体" panose="02010600030101010101" pitchFamily="2" charset="-122"/>
              <a:sym typeface="+mn-ea"/>
            </a:endParaRPr>
          </a:p>
        </p:txBody>
      </p:sp>
      <p:grpSp>
        <p:nvGrpSpPr>
          <p:cNvPr id="17" name="组合 16"/>
          <p:cNvGrpSpPr/>
          <p:nvPr/>
        </p:nvGrpSpPr>
        <p:grpSpPr>
          <a:xfrm>
            <a:off x="1452245" y="3086735"/>
            <a:ext cx="8341995" cy="2775585"/>
            <a:chOff x="2386" y="5855"/>
            <a:chExt cx="14470" cy="4017"/>
          </a:xfrm>
        </p:grpSpPr>
        <p:sp>
          <p:nvSpPr>
            <p:cNvPr id="11" name="object 7"/>
            <p:cNvSpPr/>
            <p:nvPr/>
          </p:nvSpPr>
          <p:spPr>
            <a:xfrm>
              <a:off x="2400" y="5866"/>
              <a:ext cx="14441" cy="4006"/>
            </a:xfrm>
            <a:prstGeom prst="rect">
              <a:avLst/>
            </a:prstGeom>
            <a:blipFill>
              <a:blip r:embed="rId1" cstate="print"/>
              <a:stretch>
                <a:fillRect/>
              </a:stretch>
            </a:blipFill>
          </p:spPr>
          <p:txBody>
            <a:bodyPr wrap="square" lIns="0" tIns="0" rIns="0" bIns="0" rtlCol="0"/>
            <a:lstStyle/>
            <a:p>
              <a:endParaRPr sz="100"/>
            </a:p>
          </p:txBody>
        </p:sp>
        <p:sp>
          <p:nvSpPr>
            <p:cNvPr id="12" name="object 8"/>
            <p:cNvSpPr/>
            <p:nvPr/>
          </p:nvSpPr>
          <p:spPr>
            <a:xfrm>
              <a:off x="2386" y="5855"/>
              <a:ext cx="14470" cy="0"/>
            </a:xfrm>
            <a:custGeom>
              <a:avLst/>
              <a:gdLst/>
              <a:ahLst/>
              <a:cxnLst/>
              <a:rect l="l" t="t" r="r" b="b"/>
              <a:pathLst>
                <a:path w="9188450">
                  <a:moveTo>
                    <a:pt x="0" y="0"/>
                  </a:moveTo>
                  <a:lnTo>
                    <a:pt x="9188069" y="0"/>
                  </a:lnTo>
                </a:path>
              </a:pathLst>
            </a:custGeom>
            <a:ln w="3810">
              <a:solidFill>
                <a:srgbClr val="FF0000"/>
              </a:solidFill>
            </a:ln>
          </p:spPr>
          <p:txBody>
            <a:bodyPr wrap="square" lIns="0" tIns="0" rIns="0" bIns="0" rtlCol="0"/>
            <a:lstStyle/>
            <a:p>
              <a:endParaRPr sz="100"/>
            </a:p>
          </p:txBody>
        </p:sp>
        <p:sp>
          <p:nvSpPr>
            <p:cNvPr id="14" name="object 9"/>
            <p:cNvSpPr/>
            <p:nvPr/>
          </p:nvSpPr>
          <p:spPr>
            <a:xfrm>
              <a:off x="2393" y="5858"/>
              <a:ext cx="0" cy="4014"/>
            </a:xfrm>
            <a:custGeom>
              <a:avLst/>
              <a:gdLst/>
              <a:ahLst/>
              <a:cxnLst/>
              <a:rect l="l" t="t" r="r" b="b"/>
              <a:pathLst>
                <a:path h="2548890">
                  <a:moveTo>
                    <a:pt x="0" y="0"/>
                  </a:moveTo>
                  <a:lnTo>
                    <a:pt x="0" y="2548890"/>
                  </a:lnTo>
                </a:path>
              </a:pathLst>
            </a:custGeom>
            <a:ln w="9143">
              <a:solidFill>
                <a:srgbClr val="FF0000"/>
              </a:solidFill>
            </a:ln>
          </p:spPr>
          <p:txBody>
            <a:bodyPr wrap="square" lIns="0" tIns="0" rIns="0" bIns="0" rtlCol="0"/>
            <a:lstStyle/>
            <a:p>
              <a:endParaRPr sz="100"/>
            </a:p>
          </p:txBody>
        </p:sp>
        <p:sp>
          <p:nvSpPr>
            <p:cNvPr id="15" name="object 10"/>
            <p:cNvSpPr/>
            <p:nvPr/>
          </p:nvSpPr>
          <p:spPr>
            <a:xfrm>
              <a:off x="2393" y="5859"/>
              <a:ext cx="8" cy="8"/>
            </a:xfrm>
            <a:custGeom>
              <a:avLst/>
              <a:gdLst/>
              <a:ahLst/>
              <a:cxnLst/>
              <a:rect l="l" t="t" r="r" b="b"/>
              <a:pathLst>
                <a:path w="5080" h="5079">
                  <a:moveTo>
                    <a:pt x="4571" y="4572"/>
                  </a:moveTo>
                  <a:lnTo>
                    <a:pt x="0" y="4572"/>
                  </a:lnTo>
                  <a:lnTo>
                    <a:pt x="4571" y="0"/>
                  </a:lnTo>
                  <a:lnTo>
                    <a:pt x="4571" y="4572"/>
                  </a:lnTo>
                  <a:close/>
                </a:path>
              </a:pathLst>
            </a:custGeom>
            <a:solidFill>
              <a:srgbClr val="FF0000"/>
            </a:solidFill>
          </p:spPr>
          <p:txBody>
            <a:bodyPr wrap="square" lIns="0" tIns="0" rIns="0" bIns="0" rtlCol="0"/>
            <a:lstStyle/>
            <a:p>
              <a:endParaRPr sz="100"/>
            </a:p>
          </p:txBody>
        </p:sp>
        <p:sp>
          <p:nvSpPr>
            <p:cNvPr id="16" name="object 11"/>
            <p:cNvSpPr/>
            <p:nvPr/>
          </p:nvSpPr>
          <p:spPr>
            <a:xfrm>
              <a:off x="2400" y="5863"/>
              <a:ext cx="14441" cy="0"/>
            </a:xfrm>
            <a:custGeom>
              <a:avLst/>
              <a:gdLst/>
              <a:ahLst/>
              <a:cxnLst/>
              <a:rect l="l" t="t" r="r" b="b"/>
              <a:pathLst>
                <a:path w="9170035">
                  <a:moveTo>
                    <a:pt x="0" y="0"/>
                  </a:moveTo>
                  <a:lnTo>
                    <a:pt x="9169781" y="0"/>
                  </a:lnTo>
                </a:path>
              </a:pathLst>
            </a:custGeom>
            <a:ln w="4572">
              <a:solidFill>
                <a:srgbClr val="FF0000"/>
              </a:solidFill>
            </a:ln>
          </p:spPr>
          <p:txBody>
            <a:bodyPr wrap="square" lIns="0" tIns="0" rIns="0" bIns="0" rtlCol="0"/>
            <a:lstStyle/>
            <a:p>
              <a:endParaRPr sz="100"/>
            </a:p>
          </p:txBody>
        </p:sp>
        <p:sp>
          <p:nvSpPr>
            <p:cNvPr id="18" name="object 12"/>
            <p:cNvSpPr/>
            <p:nvPr/>
          </p:nvSpPr>
          <p:spPr>
            <a:xfrm>
              <a:off x="16841" y="5858"/>
              <a:ext cx="3" cy="8"/>
            </a:xfrm>
            <a:custGeom>
              <a:avLst/>
              <a:gdLst/>
              <a:ahLst/>
              <a:cxnLst/>
              <a:rect l="l" t="t" r="r" b="b"/>
              <a:pathLst>
                <a:path w="1904" h="5079">
                  <a:moveTo>
                    <a:pt x="0" y="0"/>
                  </a:moveTo>
                  <a:lnTo>
                    <a:pt x="1905" y="0"/>
                  </a:lnTo>
                  <a:lnTo>
                    <a:pt x="1905" y="5079"/>
                  </a:lnTo>
                  <a:lnTo>
                    <a:pt x="0" y="5079"/>
                  </a:lnTo>
                  <a:lnTo>
                    <a:pt x="0" y="0"/>
                  </a:lnTo>
                  <a:close/>
                </a:path>
              </a:pathLst>
            </a:custGeom>
            <a:solidFill>
              <a:srgbClr val="FF0000"/>
            </a:solidFill>
          </p:spPr>
          <p:txBody>
            <a:bodyPr wrap="square" lIns="0" tIns="0" rIns="0" bIns="0" rtlCol="0"/>
            <a:lstStyle/>
            <a:p>
              <a:endParaRPr sz="100"/>
            </a:p>
          </p:txBody>
        </p:sp>
        <p:sp>
          <p:nvSpPr>
            <p:cNvPr id="19" name="object 13"/>
            <p:cNvSpPr/>
            <p:nvPr/>
          </p:nvSpPr>
          <p:spPr>
            <a:xfrm>
              <a:off x="16848" y="5859"/>
              <a:ext cx="0" cy="4013"/>
            </a:xfrm>
            <a:custGeom>
              <a:avLst/>
              <a:gdLst/>
              <a:ahLst/>
              <a:cxnLst/>
              <a:rect l="l" t="t" r="r" b="b"/>
              <a:pathLst>
                <a:path h="2548254">
                  <a:moveTo>
                    <a:pt x="0" y="0"/>
                  </a:moveTo>
                  <a:lnTo>
                    <a:pt x="0" y="2548255"/>
                  </a:lnTo>
                </a:path>
              </a:pathLst>
            </a:custGeom>
            <a:ln w="9144">
              <a:solidFill>
                <a:srgbClr val="FF0000"/>
              </a:solidFill>
            </a:ln>
          </p:spPr>
          <p:txBody>
            <a:bodyPr wrap="square" lIns="0" tIns="0" rIns="0" bIns="0" rtlCol="0"/>
            <a:lstStyle/>
            <a:p>
              <a:endParaRPr sz="100"/>
            </a:p>
          </p:txBody>
        </p:sp>
        <p:sp>
          <p:nvSpPr>
            <p:cNvPr id="20" name="object 14"/>
            <p:cNvSpPr/>
            <p:nvPr/>
          </p:nvSpPr>
          <p:spPr>
            <a:xfrm>
              <a:off x="4800" y="5947"/>
              <a:ext cx="11472" cy="2429"/>
            </a:xfrm>
            <a:prstGeom prst="rect">
              <a:avLst/>
            </a:prstGeom>
            <a:blipFill>
              <a:blip r:embed="rId2" cstate="print"/>
              <a:stretch>
                <a:fillRect/>
              </a:stretch>
            </a:blipFill>
          </p:spPr>
          <p:txBody>
            <a:bodyPr wrap="square" lIns="0" tIns="0" rIns="0" bIns="0" rtlCol="0"/>
            <a:lstStyle/>
            <a:p>
              <a:endParaRPr sz="100"/>
            </a:p>
          </p:txBody>
        </p:sp>
        <p:sp>
          <p:nvSpPr>
            <p:cNvPr id="21" name="object 15"/>
            <p:cNvSpPr/>
            <p:nvPr/>
          </p:nvSpPr>
          <p:spPr>
            <a:xfrm>
              <a:off x="4786" y="5933"/>
              <a:ext cx="11501" cy="2459"/>
            </a:xfrm>
            <a:custGeom>
              <a:avLst/>
              <a:gdLst/>
              <a:ahLst/>
              <a:cxnLst/>
              <a:rect l="l" t="t" r="r" b="b"/>
              <a:pathLst>
                <a:path w="7303134" h="1561464">
                  <a:moveTo>
                    <a:pt x="7302754" y="1561084"/>
                  </a:moveTo>
                  <a:lnTo>
                    <a:pt x="0" y="1561084"/>
                  </a:lnTo>
                  <a:lnTo>
                    <a:pt x="0" y="0"/>
                  </a:lnTo>
                  <a:lnTo>
                    <a:pt x="7302754" y="0"/>
                  </a:lnTo>
                  <a:lnTo>
                    <a:pt x="7302754" y="4572"/>
                  </a:lnTo>
                  <a:lnTo>
                    <a:pt x="9143" y="4572"/>
                  </a:lnTo>
                  <a:lnTo>
                    <a:pt x="4572" y="9144"/>
                  </a:lnTo>
                  <a:lnTo>
                    <a:pt x="9143" y="9144"/>
                  </a:lnTo>
                  <a:lnTo>
                    <a:pt x="9143" y="1551939"/>
                  </a:lnTo>
                  <a:lnTo>
                    <a:pt x="4572" y="1551939"/>
                  </a:lnTo>
                  <a:lnTo>
                    <a:pt x="9143" y="1556512"/>
                  </a:lnTo>
                  <a:lnTo>
                    <a:pt x="7302754" y="1556512"/>
                  </a:lnTo>
                  <a:lnTo>
                    <a:pt x="7302754" y="1561084"/>
                  </a:lnTo>
                  <a:close/>
                </a:path>
                <a:path w="7303134" h="1561464">
                  <a:moveTo>
                    <a:pt x="9143" y="9144"/>
                  </a:moveTo>
                  <a:lnTo>
                    <a:pt x="4572" y="9144"/>
                  </a:lnTo>
                  <a:lnTo>
                    <a:pt x="9143" y="4572"/>
                  </a:lnTo>
                  <a:lnTo>
                    <a:pt x="9143" y="9144"/>
                  </a:lnTo>
                  <a:close/>
                </a:path>
                <a:path w="7303134" h="1561464">
                  <a:moveTo>
                    <a:pt x="7293610" y="9144"/>
                  </a:moveTo>
                  <a:lnTo>
                    <a:pt x="9143" y="9144"/>
                  </a:lnTo>
                  <a:lnTo>
                    <a:pt x="9143" y="4572"/>
                  </a:lnTo>
                  <a:lnTo>
                    <a:pt x="7293610" y="4572"/>
                  </a:lnTo>
                  <a:lnTo>
                    <a:pt x="7293610" y="9144"/>
                  </a:lnTo>
                  <a:close/>
                </a:path>
                <a:path w="7303134" h="1561464">
                  <a:moveTo>
                    <a:pt x="7293610" y="1556512"/>
                  </a:moveTo>
                  <a:lnTo>
                    <a:pt x="7293610" y="4572"/>
                  </a:lnTo>
                  <a:lnTo>
                    <a:pt x="7298182" y="9144"/>
                  </a:lnTo>
                  <a:lnTo>
                    <a:pt x="7302754" y="9144"/>
                  </a:lnTo>
                  <a:lnTo>
                    <a:pt x="7302754" y="1551939"/>
                  </a:lnTo>
                  <a:lnTo>
                    <a:pt x="7298182" y="1551939"/>
                  </a:lnTo>
                  <a:lnTo>
                    <a:pt x="7293610" y="1556512"/>
                  </a:lnTo>
                  <a:close/>
                </a:path>
                <a:path w="7303134" h="1561464">
                  <a:moveTo>
                    <a:pt x="7302754" y="9144"/>
                  </a:moveTo>
                  <a:lnTo>
                    <a:pt x="7298182" y="9144"/>
                  </a:lnTo>
                  <a:lnTo>
                    <a:pt x="7293610" y="4572"/>
                  </a:lnTo>
                  <a:lnTo>
                    <a:pt x="7302754" y="4572"/>
                  </a:lnTo>
                  <a:lnTo>
                    <a:pt x="7302754" y="9144"/>
                  </a:lnTo>
                  <a:close/>
                </a:path>
                <a:path w="7303134" h="1561464">
                  <a:moveTo>
                    <a:pt x="9143" y="1556512"/>
                  </a:moveTo>
                  <a:lnTo>
                    <a:pt x="4572" y="1551939"/>
                  </a:lnTo>
                  <a:lnTo>
                    <a:pt x="9143" y="1551939"/>
                  </a:lnTo>
                  <a:lnTo>
                    <a:pt x="9143" y="1556512"/>
                  </a:lnTo>
                  <a:close/>
                </a:path>
                <a:path w="7303134" h="1561464">
                  <a:moveTo>
                    <a:pt x="7293610" y="1556512"/>
                  </a:moveTo>
                  <a:lnTo>
                    <a:pt x="9143" y="1556512"/>
                  </a:lnTo>
                  <a:lnTo>
                    <a:pt x="9143" y="1551939"/>
                  </a:lnTo>
                  <a:lnTo>
                    <a:pt x="7293610" y="1551939"/>
                  </a:lnTo>
                  <a:lnTo>
                    <a:pt x="7293610" y="1556512"/>
                  </a:lnTo>
                  <a:close/>
                </a:path>
                <a:path w="7303134" h="1561464">
                  <a:moveTo>
                    <a:pt x="7302754" y="1556512"/>
                  </a:moveTo>
                  <a:lnTo>
                    <a:pt x="7293610" y="1556512"/>
                  </a:lnTo>
                  <a:lnTo>
                    <a:pt x="7298182" y="1551939"/>
                  </a:lnTo>
                  <a:lnTo>
                    <a:pt x="7302754" y="1551939"/>
                  </a:lnTo>
                  <a:lnTo>
                    <a:pt x="7302754" y="1556512"/>
                  </a:lnTo>
                  <a:close/>
                </a:path>
              </a:pathLst>
            </a:custGeom>
            <a:solidFill>
              <a:srgbClr val="FF0000"/>
            </a:solidFill>
          </p:spPr>
          <p:txBody>
            <a:bodyPr wrap="square" lIns="0" tIns="0" rIns="0" bIns="0" rtlCol="0"/>
            <a:lstStyle/>
            <a:p>
              <a:endParaRPr sz="100"/>
            </a:p>
          </p:txBody>
        </p:sp>
        <p:sp>
          <p:nvSpPr>
            <p:cNvPr id="22" name="object 16"/>
            <p:cNvSpPr/>
            <p:nvPr/>
          </p:nvSpPr>
          <p:spPr>
            <a:xfrm>
              <a:off x="7651" y="8527"/>
              <a:ext cx="3212" cy="1246"/>
            </a:xfrm>
            <a:custGeom>
              <a:avLst/>
              <a:gdLst/>
              <a:ahLst/>
              <a:cxnLst/>
              <a:rect l="l" t="t" r="r" b="b"/>
              <a:pathLst>
                <a:path w="2039620" h="791210">
                  <a:moveTo>
                    <a:pt x="2039365" y="790955"/>
                  </a:moveTo>
                  <a:lnTo>
                    <a:pt x="0" y="790955"/>
                  </a:lnTo>
                  <a:lnTo>
                    <a:pt x="0" y="0"/>
                  </a:lnTo>
                  <a:lnTo>
                    <a:pt x="2039365" y="0"/>
                  </a:lnTo>
                  <a:lnTo>
                    <a:pt x="2039365" y="14477"/>
                  </a:lnTo>
                  <a:lnTo>
                    <a:pt x="28955" y="14477"/>
                  </a:lnTo>
                  <a:lnTo>
                    <a:pt x="14477" y="28955"/>
                  </a:lnTo>
                  <a:lnTo>
                    <a:pt x="28955" y="28955"/>
                  </a:lnTo>
                  <a:lnTo>
                    <a:pt x="28955" y="762000"/>
                  </a:lnTo>
                  <a:lnTo>
                    <a:pt x="14477" y="762000"/>
                  </a:lnTo>
                  <a:lnTo>
                    <a:pt x="28955" y="776477"/>
                  </a:lnTo>
                  <a:lnTo>
                    <a:pt x="2039365" y="776477"/>
                  </a:lnTo>
                  <a:lnTo>
                    <a:pt x="2039365" y="790955"/>
                  </a:lnTo>
                  <a:close/>
                </a:path>
                <a:path w="2039620" h="791210">
                  <a:moveTo>
                    <a:pt x="28955" y="28955"/>
                  </a:moveTo>
                  <a:lnTo>
                    <a:pt x="14477" y="28955"/>
                  </a:lnTo>
                  <a:lnTo>
                    <a:pt x="28955" y="14477"/>
                  </a:lnTo>
                  <a:lnTo>
                    <a:pt x="28955" y="28955"/>
                  </a:lnTo>
                  <a:close/>
                </a:path>
                <a:path w="2039620" h="791210">
                  <a:moveTo>
                    <a:pt x="2010410" y="28955"/>
                  </a:moveTo>
                  <a:lnTo>
                    <a:pt x="28955" y="28955"/>
                  </a:lnTo>
                  <a:lnTo>
                    <a:pt x="28955" y="14477"/>
                  </a:lnTo>
                  <a:lnTo>
                    <a:pt x="2010410" y="14477"/>
                  </a:lnTo>
                  <a:lnTo>
                    <a:pt x="2010410" y="28955"/>
                  </a:lnTo>
                  <a:close/>
                </a:path>
                <a:path w="2039620" h="791210">
                  <a:moveTo>
                    <a:pt x="2010410" y="776477"/>
                  </a:moveTo>
                  <a:lnTo>
                    <a:pt x="2010410" y="14477"/>
                  </a:lnTo>
                  <a:lnTo>
                    <a:pt x="2024888" y="28955"/>
                  </a:lnTo>
                  <a:lnTo>
                    <a:pt x="2039365" y="28955"/>
                  </a:lnTo>
                  <a:lnTo>
                    <a:pt x="2039365" y="762000"/>
                  </a:lnTo>
                  <a:lnTo>
                    <a:pt x="2024888" y="762000"/>
                  </a:lnTo>
                  <a:lnTo>
                    <a:pt x="2010410" y="776477"/>
                  </a:lnTo>
                  <a:close/>
                </a:path>
                <a:path w="2039620" h="791210">
                  <a:moveTo>
                    <a:pt x="2039365" y="28955"/>
                  </a:moveTo>
                  <a:lnTo>
                    <a:pt x="2024888" y="28955"/>
                  </a:lnTo>
                  <a:lnTo>
                    <a:pt x="2010410" y="14477"/>
                  </a:lnTo>
                  <a:lnTo>
                    <a:pt x="2039365" y="14477"/>
                  </a:lnTo>
                  <a:lnTo>
                    <a:pt x="2039365" y="28955"/>
                  </a:lnTo>
                  <a:close/>
                </a:path>
                <a:path w="2039620" h="791210">
                  <a:moveTo>
                    <a:pt x="28955" y="776477"/>
                  </a:moveTo>
                  <a:lnTo>
                    <a:pt x="14477" y="762000"/>
                  </a:lnTo>
                  <a:lnTo>
                    <a:pt x="28955" y="762000"/>
                  </a:lnTo>
                  <a:lnTo>
                    <a:pt x="28955" y="776477"/>
                  </a:lnTo>
                  <a:close/>
                </a:path>
                <a:path w="2039620" h="791210">
                  <a:moveTo>
                    <a:pt x="2010410" y="776477"/>
                  </a:moveTo>
                  <a:lnTo>
                    <a:pt x="28955" y="776477"/>
                  </a:lnTo>
                  <a:lnTo>
                    <a:pt x="28955" y="762000"/>
                  </a:lnTo>
                  <a:lnTo>
                    <a:pt x="2010410" y="762000"/>
                  </a:lnTo>
                  <a:lnTo>
                    <a:pt x="2010410" y="776477"/>
                  </a:lnTo>
                  <a:close/>
                </a:path>
                <a:path w="2039620" h="791210">
                  <a:moveTo>
                    <a:pt x="2039365" y="776477"/>
                  </a:moveTo>
                  <a:lnTo>
                    <a:pt x="2010410" y="776477"/>
                  </a:lnTo>
                  <a:lnTo>
                    <a:pt x="2024888" y="762000"/>
                  </a:lnTo>
                  <a:lnTo>
                    <a:pt x="2039365" y="762000"/>
                  </a:lnTo>
                  <a:lnTo>
                    <a:pt x="2039365" y="776477"/>
                  </a:lnTo>
                  <a:close/>
                </a:path>
              </a:pathLst>
            </a:custGeom>
            <a:solidFill>
              <a:srgbClr val="FF0000"/>
            </a:solidFill>
          </p:spPr>
          <p:txBody>
            <a:bodyPr wrap="square" lIns="0" tIns="0" rIns="0" bIns="0" rtlCol="0"/>
            <a:lstStyle/>
            <a:p>
              <a:endParaRPr sz="100"/>
            </a:p>
          </p:txBody>
        </p:sp>
      </p:grpSp>
      <p:sp>
        <p:nvSpPr>
          <p:cNvPr id="23" name="文本框 22"/>
          <p:cNvSpPr txBox="1"/>
          <p:nvPr/>
        </p:nvSpPr>
        <p:spPr>
          <a:xfrm>
            <a:off x="1156335" y="6021197"/>
            <a:ext cx="9782810" cy="285335"/>
          </a:xfrm>
          <a:prstGeom prst="rect">
            <a:avLst/>
          </a:prstGeom>
          <a:solidFill>
            <a:srgbClr val="003378"/>
          </a:solidFill>
        </p:spPr>
        <p:txBody>
          <a:bodyPr wrap="square" lIns="0" tIns="0" rIns="0" bIns="0" rtlCol="0" anchor="t">
            <a:spAutoFit/>
          </a:bodyPr>
          <a:lstStyle/>
          <a:p>
            <a:pPr marL="12700" marR="5080">
              <a:lnSpc>
                <a:spcPct val="103000"/>
              </a:lnSpc>
              <a:spcBef>
                <a:spcPts val="730"/>
              </a:spcBef>
            </a:pPr>
            <a:r>
              <a:rPr b="1" dirty="0">
                <a:solidFill>
                  <a:schemeClr val="bg1"/>
                </a:solidFill>
                <a:latin typeface="+mn-ea"/>
                <a:cs typeface="宋体" panose="02010600030101010101" pitchFamily="2" charset="-122"/>
                <a:sym typeface="+mn-ea"/>
              </a:rPr>
              <a:t>注：</a:t>
            </a:r>
            <a:r>
              <a:rPr lang="zh-CN" altLang="en-US" dirty="0">
                <a:solidFill>
                  <a:schemeClr val="bg1"/>
                </a:solidFill>
                <a:latin typeface="+mn-ea"/>
                <a:sym typeface="+mn-ea"/>
              </a:rPr>
              <a:t>进入待分模块后，若选择</a:t>
            </a:r>
            <a:r>
              <a:rPr lang="en-US" altLang="zh-CN" dirty="0">
                <a:solidFill>
                  <a:schemeClr val="bg1"/>
                </a:solidFill>
                <a:latin typeface="+mn-ea"/>
                <a:sym typeface="+mn-ea"/>
              </a:rPr>
              <a:t>“</a:t>
            </a:r>
            <a:r>
              <a:rPr lang="zh-CN" altLang="en-US" dirty="0">
                <a:solidFill>
                  <a:schemeClr val="bg1"/>
                </a:solidFill>
                <a:latin typeface="+mn-ea"/>
                <a:sym typeface="+mn-ea"/>
              </a:rPr>
              <a:t>公派出国</a:t>
            </a:r>
            <a:r>
              <a:rPr lang="en-US" altLang="zh-CN" dirty="0">
                <a:solidFill>
                  <a:schemeClr val="bg1"/>
                </a:solidFill>
                <a:latin typeface="+mn-ea"/>
                <a:sym typeface="+mn-ea"/>
              </a:rPr>
              <a:t>”</a:t>
            </a:r>
            <a:r>
              <a:rPr lang="zh-CN" altLang="en-US" dirty="0">
                <a:solidFill>
                  <a:schemeClr val="bg1"/>
                </a:solidFill>
                <a:latin typeface="+mn-ea"/>
                <a:sym typeface="+mn-ea"/>
              </a:rPr>
              <a:t>或</a:t>
            </a:r>
            <a:r>
              <a:rPr lang="en-US" altLang="zh-CN" dirty="0">
                <a:solidFill>
                  <a:schemeClr val="bg1"/>
                </a:solidFill>
                <a:latin typeface="+mn-ea"/>
                <a:sym typeface="+mn-ea"/>
              </a:rPr>
              <a:t>“</a:t>
            </a:r>
            <a:r>
              <a:rPr lang="zh-CN" altLang="en-US" dirty="0">
                <a:solidFill>
                  <a:schemeClr val="bg1"/>
                </a:solidFill>
                <a:latin typeface="+mn-ea"/>
                <a:sym typeface="+mn-ea"/>
              </a:rPr>
              <a:t>汉办志愿者</a:t>
            </a:r>
            <a:r>
              <a:rPr lang="en-US" altLang="zh-CN" dirty="0">
                <a:solidFill>
                  <a:schemeClr val="bg1"/>
                </a:solidFill>
                <a:latin typeface="+mn-ea"/>
                <a:sym typeface="+mn-ea"/>
              </a:rPr>
              <a:t>”</a:t>
            </a:r>
            <a:r>
              <a:rPr lang="zh-CN" altLang="en-US" dirty="0">
                <a:solidFill>
                  <a:schemeClr val="bg1"/>
                </a:solidFill>
                <a:latin typeface="+mn-ea"/>
                <a:sym typeface="+mn-ea"/>
              </a:rPr>
              <a:t>，则毕业去向实际为</a:t>
            </a:r>
            <a:r>
              <a:rPr lang="en-US" altLang="zh-CN" dirty="0">
                <a:solidFill>
                  <a:schemeClr val="bg1"/>
                </a:solidFill>
                <a:latin typeface="+mn-ea"/>
                <a:sym typeface="+mn-ea"/>
              </a:rPr>
              <a:t>“</a:t>
            </a:r>
            <a:r>
              <a:rPr lang="zh-CN" altLang="en-US" dirty="0">
                <a:solidFill>
                  <a:schemeClr val="bg1"/>
                </a:solidFill>
                <a:latin typeface="+mn-ea"/>
                <a:sym typeface="+mn-ea"/>
              </a:rPr>
              <a:t>出国（境）</a:t>
            </a:r>
            <a:r>
              <a:rPr lang="en-US" altLang="zh-CN" dirty="0">
                <a:solidFill>
                  <a:schemeClr val="bg1"/>
                </a:solidFill>
                <a:latin typeface="+mn-ea"/>
                <a:sym typeface="+mn-ea"/>
              </a:rPr>
              <a:t>”</a:t>
            </a:r>
            <a:endParaRPr lang="en-US" altLang="zh-CN" spc="300" dirty="0">
              <a:solidFill>
                <a:schemeClr val="bg1"/>
              </a:solidFill>
              <a:latin typeface="+mn-ea"/>
              <a:cs typeface="宋体" panose="02010600030101010101" pitchFamily="2"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毕业去向</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待分类</a:t>
            </a:r>
            <a:endParaRPr lang="zh-CN" altLang="en-US" sz="2800" b="1">
              <a:latin typeface="微软雅黑" panose="020B0503020204020204" charset="-122"/>
              <a:ea typeface="微软雅黑" panose="020B0503020204020204" charset="-122"/>
            </a:endParaRPr>
          </a:p>
        </p:txBody>
      </p:sp>
      <p:graphicFrame>
        <p:nvGraphicFramePr>
          <p:cNvPr id="5" name="表格 4"/>
          <p:cNvGraphicFramePr/>
          <p:nvPr>
            <p:custDataLst>
              <p:tags r:id="rId1"/>
            </p:custDataLst>
          </p:nvPr>
        </p:nvGraphicFramePr>
        <p:xfrm>
          <a:off x="773748" y="1104265"/>
          <a:ext cx="10938510" cy="5020581"/>
        </p:xfrm>
        <a:graphic>
          <a:graphicData uri="http://schemas.openxmlformats.org/drawingml/2006/table">
            <a:tbl>
              <a:tblPr firstRow="1" bandRow="1">
                <a:tableStyleId>{5C22544A-7EE6-4342-B048-85BDC9FD1C3A}</a:tableStyleId>
              </a:tblPr>
              <a:tblGrid>
                <a:gridCol w="1547495"/>
                <a:gridCol w="2247265"/>
                <a:gridCol w="1597025"/>
                <a:gridCol w="3350895"/>
                <a:gridCol w="2195830"/>
              </a:tblGrid>
              <a:tr h="638609">
                <a:tc gridSpan="2">
                  <a:txBody>
                    <a:bodyPr/>
                    <a:lstStyle/>
                    <a:p>
                      <a:pPr algn="ctr">
                        <a:buNone/>
                      </a:pPr>
                      <a:r>
                        <a:rPr lang="zh-CN" altLang="en-US" sz="2000">
                          <a:solidFill>
                            <a:schemeClr val="bg1"/>
                          </a:solidFill>
                        </a:rPr>
                        <a:t>就业形式</a:t>
                      </a:r>
                      <a:endParaRPr lang="zh-CN" altLang="en-US" sz="2000">
                        <a:solidFill>
                          <a:schemeClr val="bg1"/>
                        </a:solidFill>
                      </a:endParaRPr>
                    </a:p>
                  </a:txBody>
                  <a:tcPr anchor="ctr"/>
                </a:tc>
                <a:tc hMerge="1">
                  <a:tcPr anchor="ctr"/>
                </a:tc>
                <a:tc>
                  <a:txBody>
                    <a:bodyPr/>
                    <a:lstStyle/>
                    <a:p>
                      <a:pPr algn="ctr">
                        <a:buNone/>
                      </a:pPr>
                      <a:r>
                        <a:rPr lang="zh-CN" altLang="en-US" sz="2000">
                          <a:solidFill>
                            <a:schemeClr val="bg1"/>
                          </a:solidFill>
                        </a:rPr>
                        <a:t>毕业去向</a:t>
                      </a:r>
                      <a:endParaRPr lang="zh-CN" altLang="en-US" sz="2000">
                        <a:solidFill>
                          <a:schemeClr val="bg1"/>
                        </a:solidFill>
                      </a:endParaRPr>
                    </a:p>
                  </a:txBody>
                  <a:tcPr anchor="ctr"/>
                </a:tc>
                <a:tc>
                  <a:txBody>
                    <a:bodyPr/>
                    <a:lstStyle/>
                    <a:p>
                      <a:pPr algn="ctr">
                        <a:buNone/>
                      </a:pPr>
                      <a:r>
                        <a:rPr lang="zh-CN" altLang="en-US" sz="2000">
                          <a:solidFill>
                            <a:schemeClr val="bg1"/>
                          </a:solidFill>
                        </a:rPr>
                        <a:t>材料</a:t>
                      </a:r>
                      <a:endParaRPr lang="zh-CN" altLang="en-US" sz="2000">
                        <a:solidFill>
                          <a:schemeClr val="bg1"/>
                        </a:solidFill>
                      </a:endParaRPr>
                    </a:p>
                  </a:txBody>
                  <a:tcPr anchor="ctr"/>
                </a:tc>
                <a:tc>
                  <a:txBody>
                    <a:bodyPr/>
                    <a:lstStyle/>
                    <a:p>
                      <a:pPr algn="ctr">
                        <a:buNone/>
                      </a:pPr>
                      <a:r>
                        <a:rPr lang="zh-CN" altLang="en-US" sz="2000">
                          <a:solidFill>
                            <a:schemeClr val="bg1"/>
                          </a:solidFill>
                        </a:rPr>
                        <a:t>注意事项</a:t>
                      </a:r>
                      <a:endParaRPr lang="zh-CN" altLang="en-US" sz="2000">
                        <a:solidFill>
                          <a:schemeClr val="bg1"/>
                        </a:solidFill>
                      </a:endParaRPr>
                    </a:p>
                  </a:txBody>
                  <a:tcPr anchor="ctr"/>
                </a:tc>
              </a:tr>
              <a:tr h="903844">
                <a:tc gridSpan="2">
                  <a:txBody>
                    <a:bodyPr/>
                    <a:lstStyle/>
                    <a:p>
                      <a:pPr algn="ctr">
                        <a:buNone/>
                      </a:pPr>
                      <a:r>
                        <a:rPr lang="zh-CN" altLang="en-US" sz="1600" b="1" dirty="0">
                          <a:latin typeface="+mn-ea"/>
                          <a:ea typeface="+mn-ea"/>
                        </a:rPr>
                        <a:t>参军入伍</a:t>
                      </a:r>
                      <a:endParaRPr lang="zh-CN" altLang="en-US" sz="1600" b="1" dirty="0">
                        <a:latin typeface="+mn-ea"/>
                        <a:ea typeface="+mn-ea"/>
                      </a:endParaRPr>
                    </a:p>
                  </a:txBody>
                  <a:tcPr anchor="ctr"/>
                </a:tc>
                <a:tc hMerge="1">
                  <a:tcPr anchor="ctr"/>
                </a:tc>
                <a:tc>
                  <a:txBody>
                    <a:bodyPr/>
                    <a:lstStyle/>
                    <a:p>
                      <a:pPr algn="ctr">
                        <a:buNone/>
                      </a:pPr>
                      <a:r>
                        <a:rPr lang="zh-CN" altLang="en-US" sz="1600" dirty="0">
                          <a:latin typeface="+mn-ea"/>
                          <a:ea typeface="+mn-ea"/>
                        </a:rPr>
                        <a:t>二分</a:t>
                      </a:r>
                      <a:endParaRPr lang="zh-CN" altLang="en-US" sz="1600" dirty="0">
                        <a:latin typeface="+mn-ea"/>
                        <a:ea typeface="+mn-ea"/>
                      </a:endParaRPr>
                    </a:p>
                  </a:txBody>
                  <a:tcPr anchor="ctr"/>
                </a:tc>
                <a:tc>
                  <a:txBody>
                    <a:bodyPr/>
                    <a:lstStyle/>
                    <a:p>
                      <a:pPr algn="l">
                        <a:buNone/>
                      </a:pPr>
                      <a:r>
                        <a:rPr lang="en-US" altLang="zh-CN" sz="1600" dirty="0">
                          <a:latin typeface="+mn-ea"/>
                          <a:ea typeface="+mn-ea"/>
                        </a:rPr>
                        <a:t>1.</a:t>
                      </a:r>
                      <a:r>
                        <a:rPr lang="zh-CN" altLang="en-US" sz="1600" dirty="0">
                          <a:latin typeface="+mn-ea"/>
                          <a:ea typeface="+mn-ea"/>
                        </a:rPr>
                        <a:t>相应证明材料</a:t>
                      </a:r>
                      <a:endParaRPr lang="zh-CN" altLang="en-US" sz="1600" dirty="0">
                        <a:latin typeface="+mn-ea"/>
                        <a:ea typeface="+mn-ea"/>
                      </a:endParaRPr>
                    </a:p>
                    <a:p>
                      <a:pPr algn="l">
                        <a:buNone/>
                      </a:pPr>
                      <a:r>
                        <a:rPr lang="en-US" altLang="zh-CN" sz="1600" dirty="0">
                          <a:latin typeface="+mn-ea"/>
                          <a:ea typeface="+mn-ea"/>
                        </a:rPr>
                        <a:t>2.</a:t>
                      </a:r>
                      <a:r>
                        <a:rPr lang="zh-CN" altLang="en-US" sz="1600" dirty="0">
                          <a:latin typeface="+mn-ea"/>
                          <a:ea typeface="+mn-ea"/>
                        </a:rPr>
                        <a:t>毕业去向表</a:t>
                      </a:r>
                      <a:endParaRPr lang="zh-CN" altLang="en-US" sz="1600" dirty="0">
                        <a:latin typeface="+mn-ea"/>
                        <a:ea typeface="+mn-ea"/>
                      </a:endParaRPr>
                    </a:p>
                  </a:txBody>
                  <a:tcPr anchor="ctr"/>
                </a:tc>
                <a:tc>
                  <a:txBody>
                    <a:bodyPr/>
                    <a:lstStyle/>
                    <a:p>
                      <a:pPr algn="l">
                        <a:buNone/>
                      </a:pPr>
                      <a:r>
                        <a:rPr lang="en-US" altLang="zh-CN" sz="1600">
                          <a:latin typeface="+mn-ea"/>
                          <a:ea typeface="+mn-ea"/>
                          <a:sym typeface="+mn-ea"/>
                        </a:rPr>
                        <a:t>1.报到证回生源地，户档依照军队处理</a:t>
                      </a:r>
                      <a:r>
                        <a:rPr lang="zh-CN" altLang="zh-CN" sz="1600">
                          <a:solidFill>
                            <a:schemeClr val="tx1"/>
                          </a:solidFill>
                          <a:latin typeface="+mn-ea"/>
                          <a:ea typeface="+mn-ea"/>
                          <a:sym typeface="+mn-ea"/>
                        </a:rPr>
                        <a:t>。</a:t>
                      </a:r>
                      <a:endParaRPr lang="zh-CN" altLang="zh-CN" sz="1600">
                        <a:solidFill>
                          <a:schemeClr val="tx1"/>
                        </a:solidFill>
                        <a:latin typeface="+mn-ea"/>
                        <a:ea typeface="+mn-ea"/>
                      </a:endParaRPr>
                    </a:p>
                    <a:p>
                      <a:pPr algn="l">
                        <a:buNone/>
                      </a:pPr>
                      <a:r>
                        <a:rPr lang="en-US" altLang="zh-CN" sz="1600">
                          <a:solidFill>
                            <a:schemeClr val="tx1"/>
                          </a:solidFill>
                          <a:latin typeface="+mn-ea"/>
                          <a:ea typeface="+mn-ea"/>
                          <a:sym typeface="+mn-ea"/>
                        </a:rPr>
                        <a:t>2.</a:t>
                      </a:r>
                      <a:r>
                        <a:rPr lang="en-US" altLang="zh-CN" sz="1600">
                          <a:latin typeface="+mn-ea"/>
                          <a:ea typeface="+mn-ea"/>
                          <a:sym typeface="+mn-ea"/>
                        </a:rPr>
                        <a:t>毕业去向表需</a:t>
                      </a:r>
                      <a:r>
                        <a:rPr lang="en-US" altLang="zh-CN" sz="1600" b="1">
                          <a:latin typeface="+mn-ea"/>
                          <a:ea typeface="+mn-ea"/>
                          <a:sym typeface="+mn-ea"/>
                        </a:rPr>
                        <a:t>本人签字</a:t>
                      </a:r>
                      <a:r>
                        <a:rPr lang="en-US" altLang="zh-CN" sz="1600">
                          <a:latin typeface="+mn-ea"/>
                          <a:ea typeface="+mn-ea"/>
                          <a:sym typeface="+mn-ea"/>
                        </a:rPr>
                        <a:t>并</a:t>
                      </a:r>
                      <a:r>
                        <a:rPr lang="en-US" altLang="zh-CN" sz="1600" b="1">
                          <a:latin typeface="+mn-ea"/>
                          <a:ea typeface="+mn-ea"/>
                          <a:sym typeface="+mn-ea"/>
                        </a:rPr>
                        <a:t>院系盖章</a:t>
                      </a:r>
                      <a:endParaRPr lang="zh-CN" altLang="zh-CN" sz="1600">
                        <a:solidFill>
                          <a:schemeClr val="tx1"/>
                        </a:solidFill>
                        <a:latin typeface="+mn-ea"/>
                        <a:ea typeface="+mn-ea"/>
                      </a:endParaRPr>
                    </a:p>
                  </a:txBody>
                  <a:tcPr anchor="ctr"/>
                </a:tc>
              </a:tr>
              <a:tr h="832828">
                <a:tc gridSpan="2">
                  <a:txBody>
                    <a:bodyPr/>
                    <a:lstStyle/>
                    <a:p>
                      <a:pPr algn="ctr">
                        <a:buNone/>
                      </a:pPr>
                      <a:r>
                        <a:rPr lang="zh-CN" altLang="en-US" sz="1600" b="1" dirty="0">
                          <a:latin typeface="+mn-ea"/>
                          <a:ea typeface="+mn-ea"/>
                        </a:rPr>
                        <a:t>公派出国</a:t>
                      </a:r>
                      <a:endParaRPr lang="zh-CN" altLang="en-US" sz="1600" b="1" dirty="0">
                        <a:latin typeface="+mn-ea"/>
                        <a:ea typeface="+mn-ea"/>
                      </a:endParaRPr>
                    </a:p>
                  </a:txBody>
                  <a:tcPr anchor="ctr"/>
                </a:tc>
                <a:tc hMerge="1">
                  <a:tcPr anchor="ctr"/>
                </a:tc>
                <a:tc rowSpan="2">
                  <a:txBody>
                    <a:bodyPr/>
                    <a:lstStyle/>
                    <a:p>
                      <a:pPr algn="ctr">
                        <a:buNone/>
                      </a:pPr>
                      <a:r>
                        <a:rPr lang="zh-CN" altLang="zh-CN" sz="1600">
                          <a:latin typeface="+mn-ea"/>
                          <a:ea typeface="+mn-ea"/>
                        </a:rPr>
                        <a:t>出国</a:t>
                      </a:r>
                      <a:endParaRPr lang="zh-CN" altLang="zh-CN" sz="1600">
                        <a:latin typeface="+mn-ea"/>
                        <a:ea typeface="+mn-ea"/>
                      </a:endParaRPr>
                    </a:p>
                  </a:txBody>
                  <a:tcPr anchor="ctr"/>
                </a:tc>
                <a:tc>
                  <a:txBody>
                    <a:bodyPr/>
                    <a:lstStyle/>
                    <a:p>
                      <a:pPr algn="l">
                        <a:buNone/>
                      </a:pPr>
                      <a:r>
                        <a:rPr lang="en-US" altLang="zh-CN" sz="1600" dirty="0">
                          <a:latin typeface="+mn-ea"/>
                          <a:ea typeface="+mn-ea"/>
                        </a:rPr>
                        <a:t>1.</a:t>
                      </a:r>
                      <a:r>
                        <a:rPr lang="zh-CN" altLang="en-US" sz="1600" dirty="0">
                          <a:latin typeface="+mn-ea"/>
                          <a:ea typeface="+mn-ea"/>
                        </a:rPr>
                        <a:t>国家留学基金委的相关函件</a:t>
                      </a:r>
                      <a:endParaRPr lang="zh-CN" altLang="en-US" sz="1600" dirty="0">
                        <a:latin typeface="+mn-ea"/>
                        <a:ea typeface="+mn-ea"/>
                      </a:endParaRPr>
                    </a:p>
                    <a:p>
                      <a:pPr algn="l">
                        <a:buNone/>
                      </a:pPr>
                      <a:r>
                        <a:rPr lang="en-US" altLang="zh-CN" sz="1600" dirty="0">
                          <a:latin typeface="+mn-ea"/>
                          <a:ea typeface="+mn-ea"/>
                        </a:rPr>
                        <a:t>2.</a:t>
                      </a:r>
                      <a:r>
                        <a:rPr lang="zh-CN" altLang="en-US" sz="1600" dirty="0">
                          <a:latin typeface="+mn-ea"/>
                          <a:ea typeface="+mn-ea"/>
                        </a:rPr>
                        <a:t>毕业去向表</a:t>
                      </a:r>
                      <a:endParaRPr lang="zh-CN" altLang="en-US" sz="1600" dirty="0">
                        <a:latin typeface="+mn-ea"/>
                        <a:ea typeface="+mn-ea"/>
                      </a:endParaRPr>
                    </a:p>
                  </a:txBody>
                  <a:tcPr anchor="ctr"/>
                </a:tc>
                <a:tc rowSpan="2">
                  <a:txBody>
                    <a:bodyPr/>
                    <a:lstStyle/>
                    <a:p>
                      <a:pPr algn="l">
                        <a:buNone/>
                      </a:pPr>
                      <a:r>
                        <a:rPr lang="en-US" altLang="zh-CN" sz="1600" dirty="0">
                          <a:latin typeface="+mn-ea"/>
                          <a:ea typeface="+mn-ea"/>
                          <a:sym typeface="+mn-ea"/>
                        </a:rPr>
                        <a:t>1.</a:t>
                      </a:r>
                      <a:r>
                        <a:rPr lang="zh-CN" sz="1600" dirty="0">
                          <a:latin typeface="+mn-ea"/>
                          <a:ea typeface="+mn-ea"/>
                          <a:sym typeface="+mn-ea"/>
                        </a:rPr>
                        <a:t>出国期间</a:t>
                      </a:r>
                      <a:r>
                        <a:rPr sz="1600" dirty="0" err="1">
                          <a:latin typeface="+mn-ea"/>
                          <a:ea typeface="+mn-ea"/>
                          <a:sym typeface="+mn-ea"/>
                        </a:rPr>
                        <a:t>户档可暂留，暂不签发报到证</a:t>
                      </a:r>
                      <a:endParaRPr sz="1600" dirty="0">
                        <a:latin typeface="+mn-ea"/>
                        <a:ea typeface="+mn-ea"/>
                      </a:endParaRPr>
                    </a:p>
                    <a:p>
                      <a:pPr algn="l">
                        <a:buNone/>
                      </a:pPr>
                      <a:r>
                        <a:rPr lang="en-US" altLang="zh-CN" sz="1600" dirty="0">
                          <a:latin typeface="+mn-ea"/>
                          <a:ea typeface="+mn-ea"/>
                          <a:sym typeface="+mn-ea"/>
                        </a:rPr>
                        <a:t>2.</a:t>
                      </a:r>
                      <a:r>
                        <a:rPr lang="zh-CN" altLang="en-US" sz="1600" dirty="0">
                          <a:solidFill>
                            <a:schemeClr val="tx1"/>
                          </a:solidFill>
                          <a:latin typeface="+mn-ea"/>
                          <a:ea typeface="+mn-ea"/>
                          <a:sym typeface="+mn-ea"/>
                        </a:rPr>
                        <a:t>毕业去向表需</a:t>
                      </a:r>
                      <a:r>
                        <a:rPr lang="zh-CN" altLang="en-US" sz="1600" b="1" dirty="0">
                          <a:solidFill>
                            <a:schemeClr val="tx1"/>
                          </a:solidFill>
                          <a:latin typeface="+mn-ea"/>
                          <a:ea typeface="+mn-ea"/>
                          <a:sym typeface="+mn-ea"/>
                        </a:rPr>
                        <a:t>本人签字</a:t>
                      </a:r>
                      <a:r>
                        <a:rPr lang="zh-CN" altLang="en-US" sz="1600" dirty="0">
                          <a:solidFill>
                            <a:schemeClr val="tx1"/>
                          </a:solidFill>
                          <a:latin typeface="+mn-ea"/>
                          <a:ea typeface="+mn-ea"/>
                          <a:sym typeface="+mn-ea"/>
                        </a:rPr>
                        <a:t>并</a:t>
                      </a:r>
                      <a:r>
                        <a:rPr lang="zh-CN" altLang="en-US" sz="1600" b="1" dirty="0">
                          <a:solidFill>
                            <a:schemeClr val="tx1"/>
                          </a:solidFill>
                          <a:latin typeface="+mn-ea"/>
                          <a:ea typeface="+mn-ea"/>
                          <a:sym typeface="+mn-ea"/>
                        </a:rPr>
                        <a:t>院系盖章</a:t>
                      </a:r>
                      <a:endParaRPr lang="en-US" altLang="zh-CN" sz="1600" dirty="0">
                        <a:latin typeface="+mn-ea"/>
                        <a:ea typeface="+mn-ea"/>
                        <a:sym typeface="+mn-ea"/>
                      </a:endParaRPr>
                    </a:p>
                  </a:txBody>
                  <a:tcPr anchor="ctr"/>
                </a:tc>
              </a:tr>
              <a:tr h="583195">
                <a:tc gridSpan="2">
                  <a:txBody>
                    <a:bodyPr/>
                    <a:lstStyle/>
                    <a:p>
                      <a:pPr algn="ctr">
                        <a:buNone/>
                      </a:pPr>
                      <a:r>
                        <a:rPr lang="zh-CN" altLang="en-US" sz="1600" b="1">
                          <a:latin typeface="+mn-ea"/>
                          <a:ea typeface="+mn-ea"/>
                        </a:rPr>
                        <a:t>汉办志愿者</a:t>
                      </a:r>
                      <a:endParaRPr lang="zh-CN" altLang="en-US" sz="1600" b="1">
                        <a:latin typeface="+mn-ea"/>
                        <a:ea typeface="+mn-ea"/>
                      </a:endParaRPr>
                    </a:p>
                  </a:txBody>
                  <a:tcPr anchor="ctr"/>
                </a:tc>
                <a:tc hMerge="1">
                  <a:tcPr anchor="ctr"/>
                </a:tc>
                <a:tc vMerge="1">
                  <a:tcPr anchor="ctr"/>
                </a:tc>
                <a:tc>
                  <a:txBody>
                    <a:bodyPr/>
                    <a:lstStyle/>
                    <a:p>
                      <a:pPr algn="l">
                        <a:buNone/>
                      </a:pPr>
                      <a:r>
                        <a:rPr lang="en-US" altLang="zh-CN" sz="1600" dirty="0">
                          <a:latin typeface="+mn-ea"/>
                          <a:ea typeface="+mn-ea"/>
                          <a:sym typeface="+mn-ea"/>
                        </a:rPr>
                        <a:t>1.</a:t>
                      </a:r>
                      <a:r>
                        <a:rPr lang="zh-CN" altLang="en-US" sz="1600" dirty="0">
                          <a:latin typeface="+mn-ea"/>
                          <a:ea typeface="+mn-ea"/>
                          <a:sym typeface="+mn-ea"/>
                        </a:rPr>
                        <a:t>相应证明材料</a:t>
                      </a:r>
                      <a:endParaRPr lang="zh-CN" altLang="en-US" sz="1600" dirty="0">
                        <a:latin typeface="+mn-ea"/>
                        <a:ea typeface="+mn-ea"/>
                      </a:endParaRPr>
                    </a:p>
                    <a:p>
                      <a:pPr algn="l">
                        <a:buNone/>
                      </a:pPr>
                      <a:r>
                        <a:rPr lang="en-US" altLang="zh-CN" sz="1600" dirty="0">
                          <a:latin typeface="+mn-ea"/>
                          <a:ea typeface="+mn-ea"/>
                          <a:sym typeface="+mn-ea"/>
                        </a:rPr>
                        <a:t>2.</a:t>
                      </a:r>
                      <a:r>
                        <a:rPr lang="zh-CN" altLang="en-US" sz="1600" dirty="0">
                          <a:latin typeface="+mn-ea"/>
                          <a:ea typeface="+mn-ea"/>
                          <a:sym typeface="+mn-ea"/>
                        </a:rPr>
                        <a:t>毕业去向表</a:t>
                      </a:r>
                      <a:endParaRPr lang="en-US" altLang="zh-CN" sz="1600" dirty="0">
                        <a:latin typeface="+mn-ea"/>
                        <a:ea typeface="+mn-ea"/>
                      </a:endParaRPr>
                    </a:p>
                  </a:txBody>
                  <a:tcPr anchor="ctr"/>
                </a:tc>
                <a:tc vMerge="1">
                  <a:tcPr anchor="ctr"/>
                </a:tc>
              </a:tr>
              <a:tr h="583195">
                <a:tc rowSpan="3">
                  <a:txBody>
                    <a:bodyPr/>
                    <a:lstStyle/>
                    <a:p>
                      <a:pPr algn="ctr">
                        <a:buNone/>
                      </a:pPr>
                      <a:r>
                        <a:rPr lang="zh-CN" altLang="en-US" sz="1600" b="1">
                          <a:latin typeface="+mn-ea"/>
                          <a:ea typeface="+mn-ea"/>
                        </a:rPr>
                        <a:t>非项目就业</a:t>
                      </a:r>
                      <a:endParaRPr lang="zh-CN" altLang="en-US" sz="1600" b="1">
                        <a:latin typeface="+mn-ea"/>
                        <a:ea typeface="+mn-ea"/>
                      </a:endParaRPr>
                    </a:p>
                  </a:txBody>
                  <a:tcPr anchor="ctr"/>
                </a:tc>
                <a:tc>
                  <a:txBody>
                    <a:bodyPr/>
                    <a:lstStyle/>
                    <a:p>
                      <a:pPr algn="ctr">
                        <a:buNone/>
                      </a:pPr>
                      <a:r>
                        <a:rPr lang="zh-CN" altLang="en-US" sz="1600" dirty="0">
                          <a:latin typeface="+mn-ea"/>
                          <a:ea typeface="+mn-ea"/>
                        </a:rPr>
                        <a:t>三方正在签订</a:t>
                      </a:r>
                      <a:endParaRPr lang="zh-CN" altLang="en-US" sz="1600" dirty="0">
                        <a:latin typeface="+mn-ea"/>
                        <a:ea typeface="+mn-ea"/>
                      </a:endParaRPr>
                    </a:p>
                  </a:txBody>
                  <a:tcPr anchor="ctr"/>
                </a:tc>
                <a:tc rowSpan="3">
                  <a:txBody>
                    <a:bodyPr/>
                    <a:lstStyle/>
                    <a:p>
                      <a:pPr algn="ctr">
                        <a:buNone/>
                      </a:pPr>
                      <a:r>
                        <a:rPr lang="zh-CN" altLang="en-US" sz="1600" dirty="0">
                          <a:latin typeface="+mn-ea"/>
                          <a:ea typeface="+mn-ea"/>
                        </a:rPr>
                        <a:t>待分</a:t>
                      </a:r>
                      <a:endParaRPr lang="zh-CN" altLang="en-US" sz="1600" dirty="0">
                        <a:latin typeface="+mn-ea"/>
                        <a:ea typeface="+mn-ea"/>
                      </a:endParaRPr>
                    </a:p>
                  </a:txBody>
                  <a:tcPr anchor="ctr"/>
                </a:tc>
                <a:tc rowSpan="3">
                  <a:txBody>
                    <a:bodyPr/>
                    <a:lstStyle/>
                    <a:p>
                      <a:pPr marL="12065" marR="5080" algn="l">
                        <a:lnSpc>
                          <a:spcPct val="97000"/>
                        </a:lnSpc>
                        <a:spcBef>
                          <a:spcPts val="185"/>
                        </a:spcBef>
                        <a:buSzPct val="89000"/>
                        <a:buFont typeface="Calibri" panose="020F0502020204030204"/>
                        <a:tabLst>
                          <a:tab pos="71120" algn="l"/>
                        </a:tabLst>
                      </a:pPr>
                      <a:r>
                        <a:rPr lang="en-US" altLang="zh-CN" sz="1600" dirty="0">
                          <a:latin typeface="+mn-ea"/>
                          <a:ea typeface="+mn-ea"/>
                          <a:sym typeface="+mn-ea"/>
                        </a:rPr>
                        <a:t>1.《户档暂留申请表》/</a:t>
                      </a:r>
                      <a:r>
                        <a:rPr lang="en-US" altLang="zh-CN" sz="1600" dirty="0" err="1">
                          <a:latin typeface="+mn-ea"/>
                          <a:ea typeface="+mn-ea"/>
                          <a:sym typeface="+mn-ea"/>
                        </a:rPr>
                        <a:t>单位开具的情况证明</a:t>
                      </a:r>
                      <a:endParaRPr lang="en-US" altLang="zh-CN" sz="1600" dirty="0">
                        <a:latin typeface="+mn-ea"/>
                        <a:ea typeface="+mn-ea"/>
                        <a:sym typeface="+mn-ea"/>
                      </a:endParaRPr>
                    </a:p>
                    <a:p>
                      <a:pPr marL="12065" marR="5080" algn="l">
                        <a:lnSpc>
                          <a:spcPct val="97000"/>
                        </a:lnSpc>
                        <a:spcBef>
                          <a:spcPts val="185"/>
                        </a:spcBef>
                        <a:buSzPct val="89000"/>
                        <a:buFont typeface="Calibri" panose="020F0502020204030204"/>
                        <a:tabLst>
                          <a:tab pos="71120" algn="l"/>
                        </a:tabLst>
                      </a:pPr>
                      <a:r>
                        <a:rPr lang="en-US" altLang="zh-CN" sz="1600" dirty="0">
                          <a:latin typeface="+mn-ea"/>
                          <a:ea typeface="+mn-ea"/>
                          <a:sym typeface="+mn-ea"/>
                        </a:rPr>
                        <a:t>2.毕业去向表</a:t>
                      </a:r>
                      <a:endParaRPr lang="en-US" altLang="zh-CN" sz="1600" dirty="0">
                        <a:latin typeface="+mn-ea"/>
                        <a:ea typeface="+mn-ea"/>
                      </a:endParaRPr>
                    </a:p>
                  </a:txBody>
                  <a:tcPr anchor="ctr"/>
                </a:tc>
                <a:tc rowSpan="3">
                  <a:txBody>
                    <a:bodyPr/>
                    <a:lstStyle/>
                    <a:p>
                      <a:pPr marL="12065" marR="5080" algn="l">
                        <a:lnSpc>
                          <a:spcPct val="97000"/>
                        </a:lnSpc>
                        <a:spcBef>
                          <a:spcPts val="185"/>
                        </a:spcBef>
                        <a:buSzPct val="89000"/>
                        <a:buFont typeface="Calibri" panose="020F0502020204030204"/>
                        <a:tabLst>
                          <a:tab pos="71120" algn="l"/>
                        </a:tabLst>
                      </a:pPr>
                      <a:r>
                        <a:rPr lang="en-US" altLang="zh-CN" sz="1600" dirty="0">
                          <a:solidFill>
                            <a:schemeClr val="tx1"/>
                          </a:solidFill>
                          <a:latin typeface="+mn-ea"/>
                          <a:ea typeface="+mn-ea"/>
                          <a:sym typeface="+mn-ea"/>
                        </a:rPr>
                        <a:t>1.</a:t>
                      </a:r>
                      <a:r>
                        <a:rPr lang="zh-CN" altLang="en-US" sz="1600" dirty="0">
                          <a:solidFill>
                            <a:schemeClr val="tx1"/>
                          </a:solidFill>
                          <a:latin typeface="+mn-ea"/>
                          <a:ea typeface="+mn-ea"/>
                          <a:sym typeface="+mn-ea"/>
                        </a:rPr>
                        <a:t>毕业去向表需</a:t>
                      </a:r>
                      <a:r>
                        <a:rPr lang="zh-CN" altLang="en-US" sz="1600" b="1" dirty="0">
                          <a:solidFill>
                            <a:schemeClr val="tx1"/>
                          </a:solidFill>
                          <a:latin typeface="+mn-ea"/>
                          <a:ea typeface="+mn-ea"/>
                          <a:sym typeface="+mn-ea"/>
                        </a:rPr>
                        <a:t>本人签字</a:t>
                      </a:r>
                      <a:r>
                        <a:rPr lang="zh-CN" altLang="en-US" sz="1600" dirty="0">
                          <a:solidFill>
                            <a:schemeClr val="tx1"/>
                          </a:solidFill>
                          <a:latin typeface="+mn-ea"/>
                          <a:ea typeface="+mn-ea"/>
                          <a:sym typeface="+mn-ea"/>
                        </a:rPr>
                        <a:t>并</a:t>
                      </a:r>
                      <a:r>
                        <a:rPr lang="zh-CN" altLang="en-US" sz="1600" b="1" dirty="0">
                          <a:solidFill>
                            <a:schemeClr val="tx1"/>
                          </a:solidFill>
                          <a:latin typeface="+mn-ea"/>
                          <a:ea typeface="+mn-ea"/>
                          <a:sym typeface="+mn-ea"/>
                        </a:rPr>
                        <a:t>院系盖章</a:t>
                      </a:r>
                      <a:endParaRPr lang="zh-CN" altLang="en-US" sz="1600" b="1" dirty="0">
                        <a:solidFill>
                          <a:schemeClr val="tx1"/>
                        </a:solidFill>
                        <a:latin typeface="+mn-ea"/>
                        <a:ea typeface="+mn-ea"/>
                        <a:sym typeface="+mn-ea"/>
                      </a:endParaRPr>
                    </a:p>
                    <a:p>
                      <a:pPr marL="12065" marR="5080" algn="l">
                        <a:lnSpc>
                          <a:spcPct val="97000"/>
                        </a:lnSpc>
                        <a:spcBef>
                          <a:spcPts val="185"/>
                        </a:spcBef>
                        <a:buSzPct val="89000"/>
                        <a:buFont typeface="Calibri" panose="020F0502020204030204"/>
                        <a:tabLst>
                          <a:tab pos="71120" algn="l"/>
                        </a:tabLst>
                      </a:pPr>
                      <a:r>
                        <a:rPr lang="en-US" altLang="zh-CN" sz="1600" b="0" dirty="0">
                          <a:solidFill>
                            <a:schemeClr val="tx1"/>
                          </a:solidFill>
                          <a:latin typeface="+mn-ea"/>
                          <a:ea typeface="+mn-ea"/>
                          <a:sym typeface="+mn-ea"/>
                        </a:rPr>
                        <a:t>2.</a:t>
                      </a:r>
                      <a:r>
                        <a:rPr lang="zh-CN" altLang="en-US" sz="1600" b="0" dirty="0">
                          <a:solidFill>
                            <a:schemeClr val="tx1"/>
                          </a:solidFill>
                          <a:latin typeface="+mn-ea"/>
                          <a:ea typeface="+mn-ea"/>
                          <a:sym typeface="+mn-ea"/>
                        </a:rPr>
                        <a:t>具体请看</a:t>
                      </a:r>
                      <a:r>
                        <a:rPr lang="en-US" altLang="zh-CN" sz="1600" b="0" dirty="0">
                          <a:solidFill>
                            <a:schemeClr val="tx1"/>
                          </a:solidFill>
                          <a:latin typeface="+mn-ea"/>
                          <a:ea typeface="+mn-ea"/>
                          <a:sym typeface="+mn-ea"/>
                        </a:rPr>
                        <a:t>PPT</a:t>
                      </a:r>
                      <a:r>
                        <a:rPr lang="zh-CN" altLang="en-US" sz="1600" b="0" dirty="0">
                          <a:solidFill>
                            <a:schemeClr val="tx1"/>
                          </a:solidFill>
                          <a:latin typeface="+mn-ea"/>
                          <a:ea typeface="+mn-ea"/>
                          <a:sym typeface="+mn-ea"/>
                        </a:rPr>
                        <a:t>第</a:t>
                      </a:r>
                      <a:r>
                        <a:rPr lang="en-US" altLang="zh-CN" sz="1600" b="0" dirty="0">
                          <a:solidFill>
                            <a:schemeClr val="tx1"/>
                          </a:solidFill>
                          <a:latin typeface="+mn-ea"/>
                          <a:ea typeface="+mn-ea"/>
                          <a:sym typeface="+mn-ea"/>
                        </a:rPr>
                        <a:t>14</a:t>
                      </a:r>
                      <a:r>
                        <a:rPr lang="zh-CN" altLang="en-US" sz="1600" b="0" dirty="0">
                          <a:solidFill>
                            <a:schemeClr val="tx1"/>
                          </a:solidFill>
                          <a:latin typeface="+mn-ea"/>
                          <a:ea typeface="+mn-ea"/>
                          <a:sym typeface="+mn-ea"/>
                        </a:rPr>
                        <a:t>页</a:t>
                      </a:r>
                      <a:endParaRPr lang="zh-CN" altLang="en-US" sz="1600" b="0" dirty="0">
                        <a:solidFill>
                          <a:schemeClr val="tx1"/>
                        </a:solidFill>
                        <a:latin typeface="+mn-ea"/>
                        <a:ea typeface="+mn-ea"/>
                      </a:endParaRPr>
                    </a:p>
                  </a:txBody>
                  <a:tcPr anchor="ctr"/>
                </a:tc>
              </a:tr>
              <a:tr h="732759">
                <a:tc vMerge="1">
                  <a:tcPr anchor="ctr"/>
                </a:tc>
                <a:tc>
                  <a:txBody>
                    <a:bodyPr/>
                    <a:lstStyle/>
                    <a:p>
                      <a:pPr algn="ctr">
                        <a:buNone/>
                      </a:pPr>
                      <a:r>
                        <a:rPr lang="zh-CN" altLang="en-US" sz="1600" dirty="0">
                          <a:latin typeface="+mn-ea"/>
                          <a:ea typeface="+mn-ea"/>
                        </a:rPr>
                        <a:t>户口指标办理中</a:t>
                      </a:r>
                      <a:endParaRPr lang="zh-CN" altLang="en-US" sz="1600" dirty="0">
                        <a:latin typeface="+mn-ea"/>
                        <a:ea typeface="+mn-ea"/>
                      </a:endParaRPr>
                    </a:p>
                  </a:txBody>
                  <a:tcPr anchor="ctr"/>
                </a:tc>
                <a:tc vMerge="1">
                  <a:tcPr anchor="ctr"/>
                </a:tc>
                <a:tc vMerge="1">
                  <a:tcPr anchor="ctr"/>
                </a:tc>
                <a:tc vMerge="1">
                  <a:tcPr anchor="ctr"/>
                </a:tc>
              </a:tr>
              <a:tr h="583195">
                <a:tc vMerge="1">
                  <a:tcPr anchor="ctr"/>
                </a:tc>
                <a:tc>
                  <a:txBody>
                    <a:bodyPr/>
                    <a:lstStyle/>
                    <a:p>
                      <a:pPr algn="ctr">
                        <a:buNone/>
                      </a:pPr>
                      <a:r>
                        <a:rPr lang="zh-CN" altLang="en-US" sz="1600" dirty="0"/>
                        <a:t>京外单位转正定级</a:t>
                      </a:r>
                      <a:endParaRPr lang="zh-CN" altLang="en-US" sz="1600" dirty="0"/>
                    </a:p>
                  </a:txBody>
                  <a:tcPr anchor="ctr"/>
                </a:tc>
                <a:tc vMerge="1">
                  <a:tcPr anchor="ctr"/>
                </a:tc>
                <a:tc vMerge="1">
                  <a:tcPr anchor="ctr"/>
                </a:tc>
                <a:tc vMerge="1">
                  <a:tcPr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sz="2800" b="1" dirty="0">
                <a:latin typeface="+mn-ea"/>
                <a:ea typeface="+mn-ea"/>
                <a:sym typeface="+mn-ea"/>
              </a:rPr>
              <a:t>学生就业与创业指导中心官网中可下载的表格</a:t>
            </a:r>
            <a:endParaRPr lang="zh-CN" altLang="en-US" sz="2800" b="1" dirty="0">
              <a:latin typeface="+mn-ea"/>
              <a:ea typeface="+mn-ea"/>
            </a:endParaRPr>
          </a:p>
        </p:txBody>
      </p:sp>
      <p:graphicFrame>
        <p:nvGraphicFramePr>
          <p:cNvPr id="5" name="表格 4"/>
          <p:cNvGraphicFramePr/>
          <p:nvPr>
            <p:custDataLst>
              <p:tags r:id="rId1"/>
            </p:custDataLst>
          </p:nvPr>
        </p:nvGraphicFramePr>
        <p:xfrm>
          <a:off x="1051560" y="1163828"/>
          <a:ext cx="9079992" cy="4506100"/>
        </p:xfrm>
        <a:graphic>
          <a:graphicData uri="http://schemas.openxmlformats.org/drawingml/2006/table">
            <a:tbl>
              <a:tblPr firstRow="1" bandRow="1">
                <a:tableStyleId>{5C22544A-7EE6-4342-B048-85BDC9FD1C3A}</a:tableStyleId>
              </a:tblPr>
              <a:tblGrid>
                <a:gridCol w="6542601"/>
                <a:gridCol w="2537391"/>
              </a:tblGrid>
              <a:tr h="5132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chemeClr val="bg1"/>
                          </a:solidFill>
                        </a:rPr>
                        <a:t>“常用表格下载”中可下载的表格</a:t>
                      </a:r>
                      <a:endParaRPr lang="zh-CN" altLang="en-US" sz="1800" b="1" dirty="0">
                        <a:solidFill>
                          <a:schemeClr val="bg1"/>
                        </a:solidFill>
                      </a:endParaRPr>
                    </a:p>
                  </a:txBody>
                  <a:tcPr anchor="ctr"/>
                </a:tc>
                <a:tc>
                  <a:txBody>
                    <a:bodyPr/>
                    <a:lstStyle/>
                    <a:p>
                      <a:pPr algn="ctr">
                        <a:buNone/>
                      </a:pPr>
                      <a:r>
                        <a:rPr lang="zh-CN" altLang="en-US" dirty="0"/>
                        <a:t>备注</a:t>
                      </a:r>
                      <a:endParaRPr lang="zh-CN" altLang="en-US" b="0" dirty="0"/>
                    </a:p>
                  </a:txBody>
                  <a:tcPr anchor="ctr"/>
                </a:tc>
              </a:tr>
              <a:tr h="3207625">
                <a:tc>
                  <a:txBody>
                    <a:bodyPr/>
                    <a:lstStyle/>
                    <a:p>
                      <a:pPr indent="0" algn="l"/>
                      <a:r>
                        <a:rPr lang="en-US" altLang="zh-CN" sz="1600" b="0" dirty="0">
                          <a:solidFill>
                            <a:schemeClr val="dk1"/>
                          </a:solidFill>
                          <a:latin typeface="+mn-ea"/>
                          <a:ea typeface="+mn-ea"/>
                        </a:rPr>
                        <a:t>1.</a:t>
                      </a:r>
                      <a:r>
                        <a:rPr lang="zh-CN" altLang="en-US" sz="1600" b="0" dirty="0">
                          <a:solidFill>
                            <a:schemeClr val="dk1"/>
                          </a:solidFill>
                          <a:latin typeface="+mn-ea"/>
                          <a:ea typeface="+mn-ea"/>
                        </a:rPr>
                        <a:t>统招统分证明</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2.</a:t>
                      </a:r>
                      <a:r>
                        <a:rPr lang="zh-CN" altLang="en-US" sz="1600" b="0" dirty="0">
                          <a:solidFill>
                            <a:schemeClr val="dk1"/>
                          </a:solidFill>
                          <a:latin typeface="+mn-ea"/>
                          <a:ea typeface="+mn-ea"/>
                        </a:rPr>
                        <a:t>三方就推未发放证明</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3.</a:t>
                      </a:r>
                      <a:r>
                        <a:rPr lang="zh-CN" altLang="en-US" sz="1600" b="0" dirty="0">
                          <a:solidFill>
                            <a:schemeClr val="dk1"/>
                          </a:solidFill>
                          <a:latin typeface="+mn-ea"/>
                          <a:ea typeface="+mn-ea"/>
                        </a:rPr>
                        <a:t>北京师范大学</a:t>
                      </a:r>
                      <a:r>
                        <a:rPr lang="en-US" altLang="zh-CN" sz="1600" b="0" dirty="0">
                          <a:solidFill>
                            <a:schemeClr val="dk1"/>
                          </a:solidFill>
                          <a:latin typeface="+mn-ea"/>
                          <a:ea typeface="+mn-ea"/>
                        </a:rPr>
                        <a:t>《</a:t>
                      </a:r>
                      <a:r>
                        <a:rPr lang="zh-CN" altLang="en-US" sz="1600" b="0" dirty="0">
                          <a:solidFill>
                            <a:schemeClr val="dk1"/>
                          </a:solidFill>
                          <a:latin typeface="+mn-ea"/>
                          <a:ea typeface="+mn-ea"/>
                        </a:rPr>
                        <a:t>就业推荐表</a:t>
                      </a:r>
                      <a:r>
                        <a:rPr lang="en-US" altLang="zh-CN" sz="1600" b="0" dirty="0">
                          <a:solidFill>
                            <a:schemeClr val="dk1"/>
                          </a:solidFill>
                          <a:latin typeface="+mn-ea"/>
                          <a:ea typeface="+mn-ea"/>
                        </a:rPr>
                        <a:t>》《</a:t>
                      </a:r>
                      <a:r>
                        <a:rPr lang="zh-CN" altLang="en-US" sz="1600" b="0" dirty="0">
                          <a:solidFill>
                            <a:schemeClr val="dk1"/>
                          </a:solidFill>
                          <a:latin typeface="+mn-ea"/>
                          <a:ea typeface="+mn-ea"/>
                        </a:rPr>
                        <a:t>就业协议书</a:t>
                      </a:r>
                      <a:r>
                        <a:rPr lang="en-US" altLang="zh-CN" sz="1600" b="0" dirty="0">
                          <a:solidFill>
                            <a:schemeClr val="dk1"/>
                          </a:solidFill>
                          <a:latin typeface="+mn-ea"/>
                          <a:ea typeface="+mn-ea"/>
                        </a:rPr>
                        <a:t>》</a:t>
                      </a:r>
                      <a:r>
                        <a:rPr lang="zh-CN" altLang="en-US" sz="1600" b="0" dirty="0">
                          <a:solidFill>
                            <a:schemeClr val="dk1"/>
                          </a:solidFill>
                          <a:latin typeface="+mn-ea"/>
                          <a:ea typeface="+mn-ea"/>
                        </a:rPr>
                        <a:t>更换（补发）申请表</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4.</a:t>
                      </a:r>
                      <a:r>
                        <a:rPr lang="zh-CN" altLang="en-US" sz="1600" b="0" dirty="0">
                          <a:solidFill>
                            <a:schemeClr val="dk1"/>
                          </a:solidFill>
                          <a:latin typeface="+mn-ea"/>
                          <a:ea typeface="+mn-ea"/>
                        </a:rPr>
                        <a:t>北京师范大学毕业生违约申请表</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5.</a:t>
                      </a:r>
                      <a:r>
                        <a:rPr lang="zh-CN" altLang="en-US" sz="1600" b="0" dirty="0">
                          <a:solidFill>
                            <a:schemeClr val="dk1"/>
                          </a:solidFill>
                          <a:latin typeface="+mn-ea"/>
                          <a:ea typeface="+mn-ea"/>
                        </a:rPr>
                        <a:t>毕业生户档暂留申请表</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6.</a:t>
                      </a:r>
                      <a:r>
                        <a:rPr lang="zh-CN" altLang="en-US" sz="1600" b="0" dirty="0">
                          <a:solidFill>
                            <a:schemeClr val="dk1"/>
                          </a:solidFill>
                          <a:latin typeface="+mn-ea"/>
                          <a:ea typeface="+mn-ea"/>
                        </a:rPr>
                        <a:t>户档分离申请</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7.</a:t>
                      </a:r>
                      <a:r>
                        <a:rPr lang="zh-CN" altLang="en-US" sz="1600" b="0" dirty="0">
                          <a:solidFill>
                            <a:schemeClr val="dk1"/>
                          </a:solidFill>
                          <a:latin typeface="+mn-ea"/>
                          <a:ea typeface="+mn-ea"/>
                        </a:rPr>
                        <a:t>毕业生生源地更改</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8.</a:t>
                      </a:r>
                      <a:r>
                        <a:rPr lang="zh-CN" altLang="en-US" sz="1600" b="0" dirty="0">
                          <a:solidFill>
                            <a:schemeClr val="dk1"/>
                          </a:solidFill>
                          <a:latin typeface="+mn-ea"/>
                          <a:ea typeface="+mn-ea"/>
                        </a:rPr>
                        <a:t>办理报到证申请至生源地</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9.</a:t>
                      </a:r>
                      <a:r>
                        <a:rPr lang="zh-CN" altLang="en-US" sz="1600" b="0" dirty="0">
                          <a:solidFill>
                            <a:schemeClr val="dk1"/>
                          </a:solidFill>
                          <a:latin typeface="+mn-ea"/>
                          <a:ea typeface="+mn-ea"/>
                        </a:rPr>
                        <a:t>办理报到证申请至用人单位</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10.</a:t>
                      </a:r>
                      <a:r>
                        <a:rPr lang="zh-CN" altLang="en-US" sz="1600" b="0" dirty="0">
                          <a:solidFill>
                            <a:schemeClr val="dk1"/>
                          </a:solidFill>
                          <a:latin typeface="+mn-ea"/>
                          <a:ea typeface="+mn-ea"/>
                        </a:rPr>
                        <a:t>办理报到证申请</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11.</a:t>
                      </a:r>
                      <a:r>
                        <a:rPr lang="zh-CN" altLang="en-US" sz="1600" b="0" dirty="0">
                          <a:solidFill>
                            <a:schemeClr val="dk1"/>
                          </a:solidFill>
                          <a:latin typeface="+mn-ea"/>
                          <a:ea typeface="+mn-ea"/>
                        </a:rPr>
                        <a:t>个人户口改迁申请（京内）</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12.</a:t>
                      </a:r>
                      <a:r>
                        <a:rPr lang="zh-CN" altLang="en-US" sz="1600" b="0" dirty="0">
                          <a:solidFill>
                            <a:schemeClr val="dk1"/>
                          </a:solidFill>
                          <a:latin typeface="+mn-ea"/>
                          <a:ea typeface="+mn-ea"/>
                        </a:rPr>
                        <a:t>个人户口改迁申请（京外）</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13.</a:t>
                      </a:r>
                      <a:r>
                        <a:rPr lang="zh-CN" altLang="en-US" sz="1600" b="0" dirty="0">
                          <a:solidFill>
                            <a:schemeClr val="dk1"/>
                          </a:solidFill>
                          <a:latin typeface="+mn-ea"/>
                          <a:ea typeface="+mn-ea"/>
                        </a:rPr>
                        <a:t>北京师范大学毕业生改派申请表</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14.</a:t>
                      </a:r>
                      <a:r>
                        <a:rPr lang="zh-CN" altLang="en-US" sz="1600" b="0" dirty="0">
                          <a:solidFill>
                            <a:schemeClr val="dk1"/>
                          </a:solidFill>
                          <a:latin typeface="+mn-ea"/>
                          <a:ea typeface="+mn-ea"/>
                        </a:rPr>
                        <a:t>毕业生就业派遣说明（毕业生版）</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15.</a:t>
                      </a:r>
                      <a:r>
                        <a:rPr lang="zh-CN" altLang="en-US" sz="1600" b="0" dirty="0">
                          <a:solidFill>
                            <a:schemeClr val="dk1"/>
                          </a:solidFill>
                          <a:latin typeface="+mn-ea"/>
                          <a:ea typeface="+mn-ea"/>
                        </a:rPr>
                        <a:t>北师大学生就业手续办理授权委托书</a:t>
                      </a:r>
                      <a:endParaRPr lang="zh-CN" altLang="en-US" sz="1600" b="0" dirty="0">
                        <a:solidFill>
                          <a:schemeClr val="dk1"/>
                        </a:solidFill>
                        <a:latin typeface="+mn-ea"/>
                        <a:ea typeface="+mn-ea"/>
                      </a:endParaRPr>
                    </a:p>
                    <a:p>
                      <a:pPr indent="0" algn="l"/>
                      <a:r>
                        <a:rPr lang="en-US" altLang="zh-CN" sz="1600" b="0" dirty="0">
                          <a:solidFill>
                            <a:schemeClr val="dk1"/>
                          </a:solidFill>
                          <a:latin typeface="+mn-ea"/>
                          <a:ea typeface="+mn-ea"/>
                        </a:rPr>
                        <a:t>16.</a:t>
                      </a:r>
                      <a:r>
                        <a:rPr lang="zh-CN" altLang="en-US" sz="1600" b="0" dirty="0">
                          <a:solidFill>
                            <a:schemeClr val="dk1"/>
                          </a:solidFill>
                          <a:latin typeface="+mn-ea"/>
                          <a:ea typeface="+mn-ea"/>
                        </a:rPr>
                        <a:t>个人承诺书</a:t>
                      </a:r>
                      <a:endParaRPr lang="zh-CN" altLang="en-US" sz="1600" dirty="0">
                        <a:solidFill>
                          <a:schemeClr val="dk1"/>
                        </a:solidFill>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spc="300" dirty="0">
                          <a:solidFill>
                            <a:schemeClr val="tx1"/>
                          </a:solidFill>
                          <a:latin typeface="+mn-ea"/>
                          <a:ea typeface="+mn-ea"/>
                        </a:rPr>
                        <a:t>如果需要更多详细的表格说明和材料要求，可以从</a:t>
                      </a:r>
                      <a:r>
                        <a:rPr lang="zh-CN" altLang="en-US" sz="1600" b="1" spc="300" dirty="0">
                          <a:solidFill>
                            <a:schemeClr val="tx1"/>
                          </a:solidFill>
                          <a:latin typeface="+mn-ea"/>
                          <a:ea typeface="+mn-ea"/>
                        </a:rPr>
                        <a:t>学生就业与创业指导中心官网</a:t>
                      </a:r>
                      <a:r>
                        <a:rPr lang="en-US" altLang="zh-CN" sz="1600" b="1" spc="300" dirty="0">
                          <a:solidFill>
                            <a:schemeClr val="tx1"/>
                          </a:solidFill>
                          <a:latin typeface="+mn-ea"/>
                          <a:ea typeface="+mn-ea"/>
                        </a:rPr>
                        <a:t>——</a:t>
                      </a:r>
                      <a:r>
                        <a:rPr lang="zh-CN" altLang="en-US" sz="1600" b="1" spc="300" dirty="0">
                          <a:solidFill>
                            <a:schemeClr val="tx1"/>
                          </a:solidFill>
                          <a:latin typeface="+mn-ea"/>
                          <a:ea typeface="+mn-ea"/>
                        </a:rPr>
                        <a:t>学生服务</a:t>
                      </a:r>
                      <a:r>
                        <a:rPr lang="en-US" altLang="zh-CN" sz="1600" b="1" spc="300" dirty="0">
                          <a:solidFill>
                            <a:schemeClr val="tx1"/>
                          </a:solidFill>
                          <a:latin typeface="+mn-ea"/>
                          <a:ea typeface="+mn-ea"/>
                        </a:rPr>
                        <a:t>——</a:t>
                      </a:r>
                      <a:r>
                        <a:rPr lang="zh-CN" altLang="en-US" sz="1600" b="1" spc="300" dirty="0">
                          <a:solidFill>
                            <a:schemeClr val="tx1"/>
                          </a:solidFill>
                          <a:latin typeface="+mn-ea"/>
                          <a:ea typeface="+mn-ea"/>
                        </a:rPr>
                        <a:t>就业管理</a:t>
                      </a:r>
                      <a:r>
                        <a:rPr lang="en-US" altLang="zh-CN" sz="1600" b="1" spc="300" dirty="0">
                          <a:solidFill>
                            <a:schemeClr val="tx1"/>
                          </a:solidFill>
                          <a:latin typeface="+mn-ea"/>
                          <a:ea typeface="+mn-ea"/>
                        </a:rPr>
                        <a:t>——</a:t>
                      </a:r>
                      <a:r>
                        <a:rPr lang="zh-CN" altLang="en-US" sz="1600" b="1" spc="300" dirty="0">
                          <a:solidFill>
                            <a:schemeClr val="tx1"/>
                          </a:solidFill>
                          <a:latin typeface="+mn-ea"/>
                          <a:ea typeface="+mn-ea"/>
                        </a:rPr>
                        <a:t>《毕业生常用表格下载</a:t>
                      </a:r>
                      <a:r>
                        <a:rPr lang="en-US" altLang="zh-CN" sz="1600" b="1" spc="300" dirty="0">
                          <a:solidFill>
                            <a:schemeClr val="tx1"/>
                          </a:solidFill>
                          <a:latin typeface="+mn-ea"/>
                          <a:ea typeface="+mn-ea"/>
                        </a:rPr>
                        <a:t>&amp;</a:t>
                      </a:r>
                      <a:r>
                        <a:rPr lang="zh-CN" altLang="en-US" sz="1600" b="1" spc="300" dirty="0">
                          <a:solidFill>
                            <a:schemeClr val="tx1"/>
                          </a:solidFill>
                          <a:latin typeface="+mn-ea"/>
                          <a:ea typeface="+mn-ea"/>
                        </a:rPr>
                        <a:t>可办理事项》</a:t>
                      </a:r>
                      <a:r>
                        <a:rPr lang="zh-CN" altLang="en-US" sz="1600" spc="300" dirty="0">
                          <a:solidFill>
                            <a:schemeClr val="tx1"/>
                          </a:solidFill>
                          <a:latin typeface="+mn-ea"/>
                          <a:ea typeface="+mn-ea"/>
                        </a:rPr>
                        <a:t>获取</a:t>
                      </a:r>
                      <a:endParaRPr lang="zh-CN" altLang="en-US" sz="1600" spc="300" dirty="0">
                        <a:solidFill>
                          <a:schemeClr val="tx1"/>
                        </a:solidFill>
                        <a:latin typeface="+mn-ea"/>
                        <a:ea typeface="+mn-ea"/>
                      </a:endParaRPr>
                    </a:p>
                    <a:p>
                      <a:pPr algn="ctr">
                        <a:buNone/>
                      </a:pPr>
                      <a:endParaRPr lang="zh-CN" altLang="en-US" sz="1600" dirty="0">
                        <a:latin typeface="+mn-ea"/>
                        <a:ea typeface="+mn-ea"/>
                      </a:endParaRPr>
                    </a:p>
                  </a:txBody>
                  <a:tcPr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毕业生</a:t>
            </a:r>
            <a:r>
              <a:rPr lang="zh-CN" altLang="en-US" sz="2800" b="1">
                <a:latin typeface="微软雅黑" panose="020B0503020204020204" charset="-122"/>
                <a:ea typeface="微软雅黑" panose="020B0503020204020204" charset="-122"/>
                <a:sym typeface="+mn-ea"/>
              </a:rPr>
              <a:t>学生常见问题咨询解答</a:t>
            </a:r>
            <a:endParaRPr lang="zh-CN" altLang="en-US" sz="2800" b="1">
              <a:latin typeface="微软雅黑" panose="020B0503020204020204" charset="-122"/>
              <a:ea typeface="微软雅黑" panose="020B0503020204020204" charset="-122"/>
            </a:endParaRPr>
          </a:p>
        </p:txBody>
      </p:sp>
      <p:graphicFrame>
        <p:nvGraphicFramePr>
          <p:cNvPr id="7" name="表格 6"/>
          <p:cNvGraphicFramePr/>
          <p:nvPr>
            <p:custDataLst>
              <p:tags r:id="rId1"/>
            </p:custDataLst>
          </p:nvPr>
        </p:nvGraphicFramePr>
        <p:xfrm>
          <a:off x="459232" y="1009650"/>
          <a:ext cx="10661904" cy="5155858"/>
        </p:xfrm>
        <a:graphic>
          <a:graphicData uri="http://schemas.openxmlformats.org/drawingml/2006/table">
            <a:tbl>
              <a:tblPr firstRow="1" bandRow="1">
                <a:tableStyleId>{5C22544A-7EE6-4342-B048-85BDC9FD1C3A}</a:tableStyleId>
              </a:tblPr>
              <a:tblGrid>
                <a:gridCol w="1577715"/>
                <a:gridCol w="7301835"/>
                <a:gridCol w="1782354"/>
              </a:tblGrid>
              <a:tr h="35641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chemeClr val="bg1"/>
                          </a:solidFill>
                        </a:rPr>
                        <a:t>常见问题</a:t>
                      </a:r>
                      <a:endParaRPr lang="zh-CN" altLang="en-US" sz="1800" b="1" dirty="0">
                        <a:solidFill>
                          <a:schemeClr val="bg1"/>
                        </a:solidFill>
                      </a:endParaRPr>
                    </a:p>
                  </a:txBody>
                  <a:tcPr anchor="ctr">
                    <a:solidFill>
                      <a:schemeClr val="accent1"/>
                    </a:solidFill>
                  </a:tcPr>
                </a:tc>
                <a:tc hMerge="1">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chemeClr val="bg1"/>
                          </a:solidFill>
                        </a:rPr>
                        <a:t>备注</a:t>
                      </a:r>
                      <a:endParaRPr lang="zh-CN" altLang="en-US" sz="1800" b="1" dirty="0">
                        <a:solidFill>
                          <a:schemeClr val="bg1"/>
                        </a:solidFill>
                      </a:endParaRPr>
                    </a:p>
                  </a:txBody>
                  <a:tcPr anchor="ctr">
                    <a:solidFill>
                      <a:schemeClr val="accent1"/>
                    </a:solidFill>
                  </a:tcPr>
                </a:tc>
              </a:tr>
              <a:tr h="96700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latin typeface="+mn-ea"/>
                          <a:ea typeface="+mn-ea"/>
                          <a:sym typeface="+mn-ea"/>
                        </a:rPr>
                        <a:t>1.</a:t>
                      </a:r>
                      <a:r>
                        <a:rPr lang="zh-CN" altLang="en-US" sz="1600" b="1" dirty="0">
                          <a:solidFill>
                            <a:schemeClr val="bg1"/>
                          </a:solidFill>
                          <a:latin typeface="+mn-ea"/>
                          <a:ea typeface="+mn-ea"/>
                          <a:sym typeface="+mn-ea"/>
                        </a:rPr>
                        <a:t>校友办理报到证的流程</a:t>
                      </a:r>
                      <a:endParaRPr lang="en-US" altLang="zh-CN" sz="1600" b="1" dirty="0">
                        <a:solidFill>
                          <a:schemeClr val="bg1"/>
                        </a:solidFill>
                        <a:latin typeface="+mn-ea"/>
                        <a:ea typeface="+mn-ea"/>
                      </a:endParaRPr>
                    </a:p>
                  </a:txBody>
                  <a:tcPr anchor="ctr">
                    <a:solidFill>
                      <a:srgbClr val="0033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sym typeface="+mn-ea"/>
                        </a:rPr>
                        <a:t>除线下申请外，疫情期间可提交电子版材料至公邮，每周四发放上一周办结报到证。</a:t>
                      </a:r>
                      <a:endParaRPr lang="en-US" altLang="zh-CN" sz="1600" dirty="0"/>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spc="300" dirty="0">
                          <a:solidFill>
                            <a:schemeClr val="accent1"/>
                          </a:solidFill>
                          <a:latin typeface="+mn-ea"/>
                          <a:sym typeface="+mn-ea"/>
                        </a:rPr>
                        <a:t>还有更多常见问题咨询解答，如公费师范生跨省改派、报到证遗失补办等问题可以从</a:t>
                      </a:r>
                      <a:r>
                        <a:rPr lang="zh-CN" altLang="en-US" sz="1600" b="1" spc="300" dirty="0">
                          <a:solidFill>
                            <a:schemeClr val="accent1"/>
                          </a:solidFill>
                          <a:latin typeface="+mn-ea"/>
                          <a:sym typeface="+mn-ea"/>
                        </a:rPr>
                        <a:t>就业中心官网首页——学生服务——就业管理——《毕业生签约派遣常见咨询解答》</a:t>
                      </a:r>
                      <a:r>
                        <a:rPr lang="zh-CN" altLang="en-US" sz="1600" spc="300" dirty="0">
                          <a:solidFill>
                            <a:schemeClr val="accent1"/>
                          </a:solidFill>
                          <a:latin typeface="+mn-ea"/>
                          <a:sym typeface="+mn-ea"/>
                        </a:rPr>
                        <a:t>获取</a:t>
                      </a:r>
                      <a:endParaRPr lang="zh-CN" altLang="en-US" sz="1600" spc="300" dirty="0">
                        <a:solidFill>
                          <a:schemeClr val="accent1"/>
                        </a:solidFill>
                        <a:latin typeface="+mn-ea"/>
                        <a:sym typeface="+mn-ea"/>
                      </a:endParaRPr>
                    </a:p>
                    <a:p>
                      <a:pPr algn="ctr">
                        <a:buNone/>
                      </a:pPr>
                      <a:endParaRPr lang="zh-CN" altLang="en-US" sz="1600" dirty="0">
                        <a:latin typeface="+mn-ea"/>
                        <a:ea typeface="+mn-ea"/>
                      </a:endParaRPr>
                    </a:p>
                  </a:txBody>
                  <a:tcPr anchor="ctr"/>
                </a:tc>
              </a:tr>
              <a:tr h="382309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sym typeface="+mn-ea"/>
                        </a:rPr>
                        <a:t>2.</a:t>
                      </a:r>
                      <a:r>
                        <a:rPr lang="zh-CN" altLang="en-US" sz="1600" b="1" dirty="0">
                          <a:solidFill>
                            <a:schemeClr val="bg1"/>
                          </a:solidFill>
                          <a:sym typeface="+mn-ea"/>
                        </a:rPr>
                        <a:t>应届毕业生身份保留问题</a:t>
                      </a:r>
                      <a:endParaRPr lang="en-US" altLang="zh-CN" sz="1600" dirty="0">
                        <a:solidFill>
                          <a:schemeClr val="bg1"/>
                        </a:solidFill>
                      </a:endParaRPr>
                    </a:p>
                    <a:p>
                      <a:pPr algn="ctr">
                        <a:buNone/>
                      </a:pPr>
                      <a:endParaRPr lang="zh-CN" altLang="en-US" sz="1600" dirty="0">
                        <a:latin typeface="+mn-ea"/>
                        <a:ea typeface="+mn-ea"/>
                      </a:endParaRPr>
                    </a:p>
                  </a:txBody>
                  <a:tcPr anchor="ctr">
                    <a:solidFill>
                      <a:srgbClr val="003378"/>
                    </a:solidFill>
                  </a:tcPr>
                </a:tc>
                <a:tc>
                  <a:txBody>
                    <a:bodyPr/>
                    <a:lstStyle/>
                    <a:p>
                      <a:pPr marL="0" marR="0" lvl="0" indent="720090" algn="l" defTabSz="914400" rtl="0" eaLnBrk="1" fontAlgn="auto" latinLnBrk="0" hangingPunct="1">
                        <a:lnSpc>
                          <a:spcPct val="100000"/>
                        </a:lnSpc>
                        <a:spcBef>
                          <a:spcPts val="0"/>
                        </a:spcBef>
                        <a:spcAft>
                          <a:spcPts val="0"/>
                        </a:spcAft>
                        <a:buClrTx/>
                        <a:buSzTx/>
                        <a:buFontTx/>
                        <a:buNone/>
                        <a:defRPr/>
                      </a:pPr>
                      <a:r>
                        <a:rPr lang="zh-CN" altLang="en-US" sz="1600" dirty="0">
                          <a:latin typeface="+mn-ea"/>
                          <a:ea typeface="+mn-ea"/>
                          <a:sym typeface="+mn-ea"/>
                        </a:rPr>
                        <a:t>从教育部门来说，只有当年毕业生是应届生，属于哪年应届生要以学籍信息记录为准。</a:t>
                      </a:r>
                      <a:endParaRPr lang="en-US" altLang="zh-CN" sz="1600" dirty="0">
                        <a:latin typeface="+mn-ea"/>
                        <a:ea typeface="+mn-ea"/>
                        <a:sym typeface="+mn-ea"/>
                      </a:endParaRPr>
                    </a:p>
                    <a:p>
                      <a:pPr marL="0" indent="720090" algn="l" fontAlgn="auto">
                        <a:lnSpc>
                          <a:spcPct val="120000"/>
                        </a:lnSpc>
                        <a:buNone/>
                      </a:pPr>
                      <a:r>
                        <a:rPr lang="zh-CN" altLang="en-US" sz="1600" dirty="0">
                          <a:latin typeface="+mn-ea"/>
                          <a:ea typeface="+mn-ea"/>
                          <a:sym typeface="+mn-ea"/>
                        </a:rPr>
                        <a:t>毕业两年内毕业生能否以应届生身份求职，请以用人单位或用人单位主管部门要求为准，学校只能在届时按照当年的就业政策和管理规定确认是否可受理派遣到用人单位的申请。对于不同就业单位和招聘岗位而言，其要求的“应届毕业生”的界定范围不同，若通过招聘公告等无法确定是否符合意向单位的招聘范围，建议联系意向单位确认。</a:t>
                      </a:r>
                      <a:endParaRPr lang="en-US" altLang="zh-CN" sz="1600" dirty="0">
                        <a:latin typeface="+mn-ea"/>
                        <a:ea typeface="+mn-ea"/>
                      </a:endParaRPr>
                    </a:p>
                    <a:p>
                      <a:pPr marL="0" indent="720090" algn="l" fontAlgn="auto">
                        <a:lnSpc>
                          <a:spcPct val="120000"/>
                        </a:lnSpc>
                        <a:buNone/>
                      </a:pPr>
                      <a:r>
                        <a:rPr lang="zh-CN" altLang="en-US" sz="1600" dirty="0">
                          <a:latin typeface="+mn-ea"/>
                          <a:ea typeface="+mn-ea"/>
                          <a:sym typeface="+mn-ea"/>
                        </a:rPr>
                        <a:t>从学校是否可受理派遣的角度上来说，按照目前北京市对于高校毕业生派遣的相关规定，如无培养方式等其他政策限制的情况下，毕业生在</a:t>
                      </a:r>
                      <a:r>
                        <a:rPr lang="zh-CN" altLang="en-US" sz="1600" b="1" dirty="0">
                          <a:latin typeface="+mn-ea"/>
                          <a:ea typeface="+mn-ea"/>
                          <a:sym typeface="+mn-ea"/>
                        </a:rPr>
                        <a:t>毕业两年内可申请首次派遣至用人单位</a:t>
                      </a:r>
                      <a:r>
                        <a:rPr lang="zh-CN" altLang="en-US" sz="1600" dirty="0">
                          <a:latin typeface="+mn-ea"/>
                          <a:ea typeface="+mn-ea"/>
                          <a:sym typeface="+mn-ea"/>
                        </a:rPr>
                        <a:t>。毕业生派遣后原则上不得改派，申请调整改派的，应在毕业生自派遣之日起的一年内且满足毕业两年内时进行，超过时间不予受理。是否可以受理以申请当时的政策规定和答复为准</a:t>
                      </a:r>
                      <a:r>
                        <a:rPr lang="zh-CN" altLang="en-US" sz="1600" dirty="0">
                          <a:sym typeface="+mn-ea"/>
                        </a:rPr>
                        <a:t>。</a:t>
                      </a:r>
                      <a:endParaRPr lang="zh-CN" altLang="en-US" sz="1600" spc="300" dirty="0">
                        <a:solidFill>
                          <a:schemeClr val="accent1"/>
                        </a:solidFill>
                        <a:latin typeface="启功字体简体" pitchFamily="65" charset="-122"/>
                        <a:ea typeface="启功字体简体" pitchFamily="65" charset="-122"/>
                        <a:sym typeface="+mn-ea"/>
                      </a:endParaRPr>
                    </a:p>
                  </a:txBody>
                  <a:tcPr anchor="ctr"/>
                </a:tc>
                <a:tc vMerge="1">
                  <a:tcPr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占位符 5"/>
          <p:cNvPicPr>
            <a:picLocks noGrp="1" noChangeAspect="1" noChangeArrowheads="1"/>
          </p:cNvPicPr>
          <p:nvPr>
            <p:ph type="pic" sz="quarter" idx="10"/>
          </p:nvPr>
        </p:nvPicPr>
        <p:blipFill>
          <a:blip r:embed="rId1">
            <a:extLst>
              <a:ext uri="{28A0092B-C50C-407E-A947-70E740481C1C}">
                <a14:useLocalDpi xmlns:a14="http://schemas.microsoft.com/office/drawing/2010/main" val="0"/>
              </a:ext>
            </a:extLst>
          </a:blip>
          <a:srcRect l="1857" r="1857"/>
          <a:stretch>
            <a:fillRect/>
          </a:stretch>
        </p:blipFill>
        <p:spPr>
          <a:xfrm>
            <a:off x="0" y="0"/>
            <a:ext cx="12192000" cy="2308225"/>
          </a:xfrm>
        </p:spPr>
      </p:pic>
      <p:sp>
        <p:nvSpPr>
          <p:cNvPr id="3080" name="文本框 99"/>
          <p:cNvSpPr txBox="1"/>
          <p:nvPr/>
        </p:nvSpPr>
        <p:spPr>
          <a:xfrm>
            <a:off x="2037080" y="3312160"/>
            <a:ext cx="8117840" cy="829945"/>
          </a:xfrm>
          <a:prstGeom prst="rect">
            <a:avLst/>
          </a:prstGeom>
          <a:noFill/>
          <a:ln w="9525">
            <a:noFill/>
          </a:ln>
        </p:spPr>
        <p:txBody>
          <a:bodyPr wrap="square" anchor="t" anchorCtr="0">
            <a:spAutoFit/>
          </a:bodyPr>
          <a:lstStyle/>
          <a:p>
            <a:pPr algn="ctr"/>
            <a:r>
              <a:rPr lang="zh-CN" altLang="en-US" sz="4800" b="1" dirty="0">
                <a:latin typeface="微软雅黑" panose="020B0503020204020204" charset="-122"/>
                <a:ea typeface="微软雅黑" panose="020B0503020204020204" charset="-122"/>
                <a:sym typeface="+mn-ea"/>
              </a:rPr>
              <a:t>常用派遣政策导航</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常用派遣政策导航</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800608" y="2036699"/>
            <a:ext cx="10431145" cy="2990215"/>
          </a:xfrm>
          <a:prstGeom prst="rect">
            <a:avLst/>
          </a:prstGeom>
          <a:noFill/>
        </p:spPr>
        <p:txBody>
          <a:bodyPr wrap="square" lIns="0" tIns="0" rIns="0" bIns="0" rtlCol="0" anchor="t">
            <a:spAutoFit/>
          </a:bodyPr>
          <a:lstStyle/>
          <a:p>
            <a:pPr marL="342900" indent="-342900">
              <a:lnSpc>
                <a:spcPct val="120000"/>
              </a:lnSpc>
              <a:buAutoNum type="arabicPeriod"/>
            </a:pPr>
            <a:r>
              <a:rPr lang="zh-CN" altLang="en-US" dirty="0">
                <a:sym typeface="+mn-ea"/>
              </a:rPr>
              <a:t>地区人才引进政策，如北京、上海、深圳、杭州；</a:t>
            </a:r>
            <a:r>
              <a:rPr lang="zh-CN" altLang="en-US" b="1" dirty="0">
                <a:solidFill>
                  <a:schemeClr val="tx1"/>
                </a:solidFill>
                <a:sym typeface="+mn-ea"/>
              </a:rPr>
              <a:t>政策导航地址：就业中心官网首页</a:t>
            </a:r>
            <a:r>
              <a:rPr lang="en-US" altLang="zh-CN" b="1" dirty="0">
                <a:solidFill>
                  <a:schemeClr val="tx1"/>
                </a:solidFill>
                <a:sym typeface="+mn-ea"/>
              </a:rPr>
              <a:t>——</a:t>
            </a:r>
            <a:r>
              <a:rPr lang="zh-CN" altLang="en-US" b="1" dirty="0">
                <a:solidFill>
                  <a:schemeClr val="tx1"/>
                </a:solidFill>
                <a:sym typeface="+mn-ea"/>
              </a:rPr>
              <a:t>学生服务</a:t>
            </a:r>
            <a:r>
              <a:rPr lang="en-US" altLang="zh-CN" b="1" dirty="0">
                <a:solidFill>
                  <a:schemeClr val="tx1"/>
                </a:solidFill>
                <a:sym typeface="+mn-ea"/>
              </a:rPr>
              <a:t>——</a:t>
            </a:r>
            <a:r>
              <a:rPr lang="zh-CN" altLang="en-US" b="1" dirty="0">
                <a:solidFill>
                  <a:schemeClr val="tx1"/>
                </a:solidFill>
                <a:sym typeface="+mn-ea"/>
              </a:rPr>
              <a:t>政策导航</a:t>
            </a:r>
            <a:endParaRPr lang="zh-CN" altLang="en-US" b="1" dirty="0">
              <a:solidFill>
                <a:schemeClr val="tx1"/>
              </a:solidFill>
              <a:sym typeface="+mn-ea"/>
            </a:endParaRPr>
          </a:p>
          <a:p>
            <a:pPr marL="342900" indent="-342900">
              <a:lnSpc>
                <a:spcPct val="120000"/>
              </a:lnSpc>
              <a:buAutoNum type="arabicPeriod"/>
            </a:pPr>
            <a:r>
              <a:rPr lang="zh-CN" altLang="en-US" dirty="0">
                <a:sym typeface="+mn-ea"/>
              </a:rPr>
              <a:t>主要就业项目，如“选调生”招考、“三支一扶”计划、“特岗教师”计划、志愿服务西部计划、大学生应征入伍、国际组织实习项目等</a:t>
            </a:r>
            <a:endParaRPr lang="en-US" altLang="zh-CN" dirty="0"/>
          </a:p>
          <a:p>
            <a:pPr marL="342900" indent="-342900" algn="just" fontAlgn="auto">
              <a:lnSpc>
                <a:spcPct val="150000"/>
              </a:lnSpc>
              <a:buAutoNum type="arabicPeriod"/>
            </a:pPr>
            <a:r>
              <a:rPr lang="zh-CN" altLang="en-US" dirty="0">
                <a:sym typeface="+mn-ea"/>
              </a:rPr>
              <a:t>特殊群体就业政策，</a:t>
            </a:r>
            <a:endParaRPr lang="en-US" altLang="zh-CN" dirty="0"/>
          </a:p>
          <a:p>
            <a:pPr marL="342900" indent="-342900" algn="just" fontAlgn="auto">
              <a:lnSpc>
                <a:spcPct val="150000"/>
              </a:lnSpc>
              <a:buAutoNum type="arabicPeriod"/>
            </a:pPr>
            <a:r>
              <a:rPr lang="zh-CN" altLang="en-US" dirty="0">
                <a:sym typeface="+mn-ea"/>
              </a:rPr>
              <a:t>定向生严格履约管理</a:t>
            </a:r>
            <a:endParaRPr lang="en-US" altLang="zh-CN" dirty="0"/>
          </a:p>
          <a:p>
            <a:pPr marL="342900" indent="-342900" algn="just" fontAlgn="auto">
              <a:lnSpc>
                <a:spcPct val="150000"/>
              </a:lnSpc>
              <a:buAutoNum type="arabicPeriod"/>
            </a:pPr>
            <a:r>
              <a:rPr lang="zh-CN" altLang="en-US" dirty="0">
                <a:sym typeface="+mn-ea"/>
              </a:rPr>
              <a:t>公费师范生（</a:t>
            </a:r>
            <a:r>
              <a:rPr lang="en-US" altLang="zh-CN" dirty="0">
                <a:sym typeface="+mn-ea"/>
              </a:rPr>
              <a:t>2018</a:t>
            </a:r>
            <a:r>
              <a:rPr lang="zh-CN" altLang="en-US" dirty="0">
                <a:sym typeface="+mn-ea"/>
              </a:rPr>
              <a:t>国办发</a:t>
            </a:r>
            <a:r>
              <a:rPr lang="en-US" altLang="zh-CN" dirty="0">
                <a:sym typeface="+mn-ea"/>
              </a:rPr>
              <a:t>75</a:t>
            </a:r>
            <a:r>
              <a:rPr lang="zh-CN" altLang="en-US" dirty="0">
                <a:sym typeface="+mn-ea"/>
              </a:rPr>
              <a:t>号文）</a:t>
            </a:r>
            <a:endParaRPr lang="zh-CN" altLang="en-US" dirty="0">
              <a:sym typeface="+mn-ea"/>
            </a:endParaRPr>
          </a:p>
          <a:p>
            <a:pPr indent="0" algn="just" fontAlgn="auto">
              <a:lnSpc>
                <a:spcPct val="150000"/>
              </a:lnSpc>
              <a:buNone/>
            </a:pPr>
            <a:r>
              <a:rPr lang="zh-CN" altLang="en-US" dirty="0">
                <a:sym typeface="+mn-ea"/>
              </a:rPr>
              <a:t>非生源省厅同意的终止协议，毕业前一律不得解约。</a:t>
            </a:r>
            <a:endParaRPr lang="zh-CN" altLang="en-US" spc="300" dirty="0">
              <a:solidFill>
                <a:schemeClr val="accent1"/>
              </a:solidFill>
              <a:latin typeface="启功字体简体" pitchFamily="65" charset="-122"/>
              <a:ea typeface="启功字体简体" pitchFamily="65"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主要就业项目</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782320" y="1179830"/>
            <a:ext cx="10510991" cy="4650105"/>
          </a:xfrm>
          <a:prstGeom prst="rect">
            <a:avLst/>
          </a:prstGeom>
          <a:noFill/>
        </p:spPr>
        <p:txBody>
          <a:bodyPr wrap="square" lIns="0" tIns="0" rIns="0" bIns="0" rtlCol="0" anchor="t">
            <a:spAutoFit/>
          </a:bodyPr>
          <a:lstStyle/>
          <a:p>
            <a:pPr marL="342900" indent="-342900">
              <a:lnSpc>
                <a:spcPct val="120000"/>
              </a:lnSpc>
              <a:buAutoNum type="arabicPeriod"/>
            </a:pPr>
            <a:r>
              <a:rPr lang="zh-CN" altLang="en-US" b="1" dirty="0">
                <a:sym typeface="+mn-ea"/>
              </a:rPr>
              <a:t>“选调生”招考</a:t>
            </a:r>
            <a:endParaRPr lang="en-US" altLang="zh-CN" b="1" dirty="0"/>
          </a:p>
          <a:p>
            <a:pPr marL="342900" indent="-342900">
              <a:lnSpc>
                <a:spcPct val="120000"/>
              </a:lnSpc>
              <a:buAutoNum type="arabicPeriod"/>
            </a:pPr>
            <a:r>
              <a:rPr lang="zh-CN" altLang="en-US" b="1" dirty="0">
                <a:sym typeface="+mn-ea"/>
              </a:rPr>
              <a:t>“三支一扶”计划</a:t>
            </a:r>
            <a:r>
              <a:rPr lang="zh-CN" altLang="en-US" dirty="0">
                <a:sym typeface="+mn-ea"/>
              </a:rPr>
              <a:t>；</a:t>
            </a:r>
            <a:endParaRPr lang="en-US" altLang="zh-CN" dirty="0"/>
          </a:p>
          <a:p>
            <a:pPr indent="0">
              <a:lnSpc>
                <a:spcPct val="120000"/>
              </a:lnSpc>
              <a:buNone/>
            </a:pPr>
            <a:r>
              <a:rPr lang="zh-CN" altLang="en-US" dirty="0">
                <a:sym typeface="+mn-ea"/>
              </a:rPr>
              <a:t>支教支农支医扶贫，工作期限一般为两年，有经济补贴，工作期满自主择业，择业期</a:t>
            </a:r>
            <a:endParaRPr lang="en-US" altLang="zh-CN" dirty="0">
              <a:sym typeface="+mn-ea"/>
            </a:endParaRPr>
          </a:p>
          <a:p>
            <a:pPr indent="0">
              <a:lnSpc>
                <a:spcPct val="120000"/>
              </a:lnSpc>
              <a:buNone/>
            </a:pPr>
            <a:r>
              <a:rPr lang="zh-CN" altLang="en-US" dirty="0">
                <a:sym typeface="+mn-ea"/>
              </a:rPr>
              <a:t>满自主择业，择业期间享受一定政策优惠。</a:t>
            </a:r>
            <a:endParaRPr lang="en-US" altLang="zh-CN" dirty="0"/>
          </a:p>
          <a:p>
            <a:pPr indent="0">
              <a:lnSpc>
                <a:spcPct val="120000"/>
              </a:lnSpc>
              <a:buNone/>
            </a:pPr>
            <a:r>
              <a:rPr lang="zh-CN" altLang="en-US" dirty="0">
                <a:sym typeface="+mn-ea"/>
              </a:rPr>
              <a:t>报名方式：关注省份人社部门官网，报名入口一般在各省的人力资源和社会保障厅。</a:t>
            </a:r>
            <a:endParaRPr lang="en-US" altLang="zh-CN" dirty="0"/>
          </a:p>
          <a:p>
            <a:pPr marL="342900" indent="-342900">
              <a:lnSpc>
                <a:spcPct val="120000"/>
              </a:lnSpc>
              <a:buFont typeface="+mj-lt"/>
              <a:buAutoNum type="arabicPeriod" startAt="3"/>
            </a:pPr>
            <a:r>
              <a:rPr lang="zh-CN" altLang="en-US" b="1" dirty="0">
                <a:sym typeface="+mn-ea"/>
              </a:rPr>
              <a:t>“特岗教师”计划</a:t>
            </a:r>
            <a:endParaRPr lang="en-US" altLang="zh-CN" b="1" dirty="0"/>
          </a:p>
          <a:p>
            <a:pPr indent="0">
              <a:lnSpc>
                <a:spcPct val="120000"/>
              </a:lnSpc>
              <a:buNone/>
            </a:pPr>
            <a:r>
              <a:rPr lang="zh-CN" altLang="en-US" dirty="0">
                <a:sym typeface="+mn-ea"/>
              </a:rPr>
              <a:t>乡镇县义务教育阶段学校任教，任期一般为</a:t>
            </a:r>
            <a:r>
              <a:rPr lang="en-US" altLang="zh-CN" dirty="0">
                <a:sym typeface="+mn-ea"/>
              </a:rPr>
              <a:t>3</a:t>
            </a:r>
            <a:r>
              <a:rPr lang="zh-CN" altLang="en-US" dirty="0">
                <a:sym typeface="+mn-ea"/>
              </a:rPr>
              <a:t>年。</a:t>
            </a:r>
            <a:r>
              <a:rPr lang="en-US" altLang="zh-CN" dirty="0">
                <a:sym typeface="+mn-ea"/>
              </a:rPr>
              <a:t>3</a:t>
            </a:r>
            <a:r>
              <a:rPr lang="zh-CN" altLang="en-US" dirty="0">
                <a:sym typeface="+mn-ea"/>
              </a:rPr>
              <a:t>年服务期满，考核合格愿意留任的</a:t>
            </a:r>
            <a:endParaRPr lang="en-US" altLang="zh-CN" dirty="0">
              <a:sym typeface="+mn-ea"/>
            </a:endParaRPr>
          </a:p>
          <a:p>
            <a:pPr indent="0">
              <a:lnSpc>
                <a:spcPct val="120000"/>
              </a:lnSpc>
              <a:buNone/>
            </a:pPr>
            <a:r>
              <a:rPr lang="zh-CN" altLang="en-US" dirty="0">
                <a:sym typeface="+mn-ea"/>
              </a:rPr>
              <a:t>可入编并落实岗位。</a:t>
            </a:r>
            <a:r>
              <a:rPr lang="en-US" altLang="zh-CN" dirty="0">
                <a:sym typeface="+mn-ea"/>
              </a:rPr>
              <a:t>2021</a:t>
            </a:r>
            <a:r>
              <a:rPr lang="zh-CN" altLang="en-US" dirty="0">
                <a:sym typeface="+mn-ea"/>
              </a:rPr>
              <a:t>年全国计划招聘特岗教师</a:t>
            </a:r>
            <a:r>
              <a:rPr lang="en-US" altLang="zh-CN" dirty="0">
                <a:sym typeface="+mn-ea"/>
              </a:rPr>
              <a:t>84330</a:t>
            </a:r>
            <a:r>
              <a:rPr lang="zh-CN" altLang="en-US" dirty="0">
                <a:sym typeface="+mn-ea"/>
              </a:rPr>
              <a:t>名。享受“三支一扶”规定</a:t>
            </a:r>
            <a:endParaRPr lang="zh-CN" altLang="en-US" dirty="0">
              <a:sym typeface="+mn-ea"/>
            </a:endParaRPr>
          </a:p>
          <a:p>
            <a:pPr indent="0">
              <a:lnSpc>
                <a:spcPct val="120000"/>
              </a:lnSpc>
              <a:buNone/>
            </a:pPr>
            <a:r>
              <a:rPr lang="zh-CN" altLang="en-US" dirty="0">
                <a:sym typeface="+mn-ea"/>
              </a:rPr>
              <a:t>的各项优惠政策。</a:t>
            </a:r>
            <a:endParaRPr lang="en-US" altLang="zh-CN" dirty="0"/>
          </a:p>
          <a:p>
            <a:pPr indent="0">
              <a:lnSpc>
                <a:spcPct val="120000"/>
              </a:lnSpc>
              <a:buNone/>
            </a:pPr>
            <a:r>
              <a:rPr lang="zh-CN" altLang="en-US" dirty="0">
                <a:sym typeface="+mn-ea"/>
              </a:rPr>
              <a:t>报名方式：北京市报名入口在“北京教育人才网”</a:t>
            </a:r>
            <a:endParaRPr lang="en-US" altLang="zh-CN" dirty="0"/>
          </a:p>
          <a:p>
            <a:pPr marL="342900" indent="-342900">
              <a:lnSpc>
                <a:spcPct val="120000"/>
              </a:lnSpc>
              <a:buFont typeface="+mj-lt"/>
              <a:buAutoNum type="arabicPeriod" startAt="4"/>
            </a:pPr>
            <a:r>
              <a:rPr lang="zh-CN" altLang="en-US" b="1" dirty="0">
                <a:sym typeface="+mn-ea"/>
              </a:rPr>
              <a:t>“志愿服务西部计划</a:t>
            </a:r>
            <a:r>
              <a:rPr lang="zh-CN" altLang="en-US" dirty="0">
                <a:sym typeface="+mn-ea"/>
              </a:rPr>
              <a:t>”</a:t>
            </a:r>
            <a:endParaRPr lang="en-US" altLang="zh-CN" dirty="0"/>
          </a:p>
          <a:p>
            <a:pPr indent="0">
              <a:lnSpc>
                <a:spcPct val="120000"/>
              </a:lnSpc>
              <a:buNone/>
            </a:pPr>
            <a:r>
              <a:rPr lang="zh-CN" altLang="en-US" dirty="0">
                <a:sym typeface="+mn-ea"/>
              </a:rPr>
              <a:t>到西部地区基层工作，服务期一般为</a:t>
            </a:r>
            <a:r>
              <a:rPr lang="en-US" altLang="zh-CN" dirty="0">
                <a:sym typeface="+mn-ea"/>
              </a:rPr>
              <a:t>1</a:t>
            </a:r>
            <a:r>
              <a:rPr lang="zh-CN" altLang="en-US" dirty="0">
                <a:sym typeface="+mn-ea"/>
              </a:rPr>
              <a:t>到</a:t>
            </a:r>
            <a:r>
              <a:rPr lang="en-US" altLang="zh-CN" dirty="0">
                <a:sym typeface="+mn-ea"/>
              </a:rPr>
              <a:t>3</a:t>
            </a:r>
            <a:r>
              <a:rPr lang="zh-CN" altLang="en-US" dirty="0">
                <a:sym typeface="+mn-ea"/>
              </a:rPr>
              <a:t>年，经济补助。服务期满后</a:t>
            </a:r>
            <a:r>
              <a:rPr lang="en-US" altLang="zh-CN" dirty="0">
                <a:sym typeface="+mn-ea"/>
              </a:rPr>
              <a:t>3</a:t>
            </a:r>
            <a:r>
              <a:rPr lang="zh-CN" altLang="en-US" dirty="0">
                <a:sym typeface="+mn-ea"/>
              </a:rPr>
              <a:t>年内报考硕士</a:t>
            </a:r>
            <a:endParaRPr lang="en-US" altLang="zh-CN" dirty="0">
              <a:sym typeface="+mn-ea"/>
            </a:endParaRPr>
          </a:p>
          <a:p>
            <a:pPr indent="0">
              <a:lnSpc>
                <a:spcPct val="120000"/>
              </a:lnSpc>
              <a:buNone/>
            </a:pPr>
            <a:r>
              <a:rPr lang="zh-CN" altLang="en-US" dirty="0">
                <a:sym typeface="+mn-ea"/>
              </a:rPr>
              <a:t>研究生的，初试总分加</a:t>
            </a:r>
            <a:r>
              <a:rPr lang="en-US" altLang="zh-CN" dirty="0">
                <a:sym typeface="+mn-ea"/>
              </a:rPr>
              <a:t>10</a:t>
            </a:r>
            <a:r>
              <a:rPr lang="zh-CN" altLang="en-US" dirty="0">
                <a:sym typeface="+mn-ea"/>
              </a:rPr>
              <a:t>分，同等条件优先录取。</a:t>
            </a:r>
            <a:endParaRPr lang="en-US" altLang="zh-CN" dirty="0"/>
          </a:p>
          <a:p>
            <a:pPr indent="0">
              <a:lnSpc>
                <a:spcPct val="120000"/>
              </a:lnSpc>
              <a:buNone/>
            </a:pPr>
            <a:r>
              <a:rPr lang="zh-CN" altLang="en-US" dirty="0">
                <a:sym typeface="+mn-ea"/>
              </a:rPr>
              <a:t>报名方式：</a:t>
            </a:r>
            <a:r>
              <a:rPr lang="en-US" altLang="zh-CN" dirty="0">
                <a:sym typeface="+mn-ea"/>
              </a:rPr>
              <a:t>2020</a:t>
            </a:r>
            <a:r>
              <a:rPr lang="zh-CN" altLang="en-US" dirty="0">
                <a:sym typeface="+mn-ea"/>
              </a:rPr>
              <a:t>年报名时间为</a:t>
            </a:r>
            <a:r>
              <a:rPr lang="en-US" altLang="zh-CN" dirty="0">
                <a:sym typeface="+mn-ea"/>
              </a:rPr>
              <a:t>20200605-20200610</a:t>
            </a:r>
            <a:r>
              <a:rPr lang="zh-CN" altLang="en-US" dirty="0">
                <a:sym typeface="+mn-ea"/>
              </a:rPr>
              <a:t>，报名网站为西部计划官网</a:t>
            </a:r>
            <a:endParaRPr lang="zh-CN" altLang="en-US" spc="300" dirty="0">
              <a:solidFill>
                <a:schemeClr val="accent1"/>
              </a:solidFill>
              <a:latin typeface="启功字体简体" pitchFamily="65" charset="-122"/>
              <a:ea typeface="启功字体简体" pitchFamily="65"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a:latin typeface="微软雅黑" panose="020B0503020204020204" charset="-122"/>
                <a:ea typeface="微软雅黑" panose="020B0503020204020204" charset="-122"/>
              </a:rPr>
              <a:t>主要就业项目</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781685" y="2168779"/>
            <a:ext cx="9690100" cy="830580"/>
          </a:xfrm>
          <a:prstGeom prst="rect">
            <a:avLst/>
          </a:prstGeom>
          <a:noFill/>
        </p:spPr>
        <p:txBody>
          <a:bodyPr wrap="square" lIns="0" tIns="0" rIns="0" bIns="0" rtlCol="0" anchor="t">
            <a:spAutoFit/>
          </a:bodyPr>
          <a:lstStyle/>
          <a:p>
            <a:pPr marL="342900" indent="-342900" fontAlgn="auto">
              <a:lnSpc>
                <a:spcPct val="150000"/>
              </a:lnSpc>
              <a:buFont typeface="+mj-lt"/>
              <a:buAutoNum type="arabicPeriod" startAt="5"/>
            </a:pPr>
            <a:r>
              <a:rPr lang="zh-CN" altLang="en-US" b="1" dirty="0">
                <a:sym typeface="+mn-ea"/>
              </a:rPr>
              <a:t>“大学生应征入伍”</a:t>
            </a:r>
            <a:endParaRPr lang="zh-CN" altLang="en-US" b="1" dirty="0">
              <a:sym typeface="+mn-ea"/>
            </a:endParaRPr>
          </a:p>
          <a:p>
            <a:pPr indent="0" fontAlgn="auto">
              <a:lnSpc>
                <a:spcPct val="150000"/>
              </a:lnSpc>
              <a:buFont typeface="+mj-lt"/>
              <a:buNone/>
            </a:pPr>
            <a:r>
              <a:rPr lang="zh-CN" altLang="en-US" dirty="0">
                <a:sym typeface="+mn-ea"/>
              </a:rPr>
              <a:t>经济补助、北京市入伍的购买保险、考研加分、就业优惠，详细政策可查阅全国征兵网。</a:t>
            </a:r>
            <a:endParaRPr lang="en-US" altLang="zh-CN" dirty="0">
              <a:sym typeface="+mn-ea"/>
            </a:endParaRPr>
          </a:p>
        </p:txBody>
      </p:sp>
      <p:sp>
        <p:nvSpPr>
          <p:cNvPr id="2" name="文本框 1"/>
          <p:cNvSpPr txBox="1"/>
          <p:nvPr/>
        </p:nvSpPr>
        <p:spPr>
          <a:xfrm>
            <a:off x="781685" y="3649599"/>
            <a:ext cx="11410315" cy="1246505"/>
          </a:xfrm>
          <a:prstGeom prst="rect">
            <a:avLst/>
          </a:prstGeom>
          <a:noFill/>
        </p:spPr>
        <p:txBody>
          <a:bodyPr wrap="square" lIns="0" tIns="0" rIns="0" bIns="0" rtlCol="0" anchor="t">
            <a:spAutoFit/>
          </a:bodyPr>
          <a:lstStyle/>
          <a:p>
            <a:pPr marL="342900" indent="-342900" fontAlgn="auto">
              <a:lnSpc>
                <a:spcPct val="150000"/>
              </a:lnSpc>
              <a:buFont typeface="+mj-lt"/>
              <a:buAutoNum type="arabicPeriod" startAt="6"/>
            </a:pPr>
            <a:r>
              <a:rPr lang="zh-CN" altLang="en-US" b="1" dirty="0">
                <a:sym typeface="+mn-ea"/>
              </a:rPr>
              <a:t>国际组织实习项目”</a:t>
            </a:r>
            <a:endParaRPr lang="en-US" altLang="zh-CN" b="1" dirty="0"/>
          </a:p>
          <a:p>
            <a:pPr marL="342900" indent="-342900" fontAlgn="auto">
              <a:lnSpc>
                <a:spcPct val="150000"/>
              </a:lnSpc>
              <a:buNone/>
            </a:pPr>
            <a:r>
              <a:rPr lang="zh-CN" altLang="en-US" dirty="0">
                <a:sym typeface="+mn-ea"/>
              </a:rPr>
              <a:t>实习项目申报渠道：单位或个人自行联系渠道；国家留学基金委与有关国际组织合作项目</a:t>
            </a:r>
            <a:endParaRPr lang="en-US" altLang="zh-CN" dirty="0"/>
          </a:p>
          <a:p>
            <a:pPr marL="0" indent="0" fontAlgn="auto">
              <a:lnSpc>
                <a:spcPct val="150000"/>
              </a:lnSpc>
              <a:buNone/>
            </a:pPr>
            <a:r>
              <a:rPr lang="zh-CN" altLang="en-US" dirty="0">
                <a:sym typeface="+mn-ea"/>
              </a:rPr>
              <a:t>国家留学基金委重点资助的国际组织实习名单可参考外交部、人力资源和社会保障部、教育部等官方网站。</a:t>
            </a:r>
            <a:endParaRPr lang="zh-CN" altLang="en-US" spc="300" dirty="0">
              <a:solidFill>
                <a:schemeClr val="accent1"/>
              </a:solidFill>
              <a:latin typeface="启功字体简体" pitchFamily="65" charset="-122"/>
              <a:ea typeface="启功字体简体" pitchFamily="65"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2"/>
          <p:cNvSpPr>
            <a:spLocks noGrp="1" noChangeArrowheads="1"/>
          </p:cNvSpPr>
          <p:nvPr>
            <p:ph type="title"/>
          </p:nvPr>
        </p:nvSpPr>
        <p:spPr>
          <a:xfrm>
            <a:off x="660400" y="346075"/>
            <a:ext cx="9234488" cy="663575"/>
          </a:xfrm>
        </p:spPr>
        <p:txBody>
          <a:bodyPr/>
          <a:lstStyle/>
          <a:p>
            <a:pPr algn="just" eaLnBrk="1" hangingPunct="1">
              <a:defRPr/>
            </a:pPr>
            <a:r>
              <a:rPr lang="en-US" altLang="zh-CN" sz="2800" b="1">
                <a:latin typeface="微软雅黑" panose="020B0503020204020204" charset="-122"/>
                <a:ea typeface="微软雅黑" panose="020B0503020204020204" charset="-122"/>
              </a:rPr>
              <a:t>1.</a:t>
            </a:r>
            <a:r>
              <a:rPr lang="zh-CN" altLang="en-US" sz="2800" b="1">
                <a:latin typeface="微软雅黑" panose="020B0503020204020204" charset="-122"/>
                <a:ea typeface="微软雅黑" panose="020B0503020204020204" charset="-122"/>
              </a:rPr>
              <a:t>系统登录与个人信息核对</a:t>
            </a:r>
            <a:endParaRPr lang="zh-CN" altLang="en-US" sz="2800" b="1">
              <a:latin typeface="微软雅黑" panose="020B0503020204020204" charset="-122"/>
              <a:ea typeface="微软雅黑" panose="020B0503020204020204" charset="-122"/>
            </a:endParaRPr>
          </a:p>
        </p:txBody>
      </p:sp>
      <p:pic>
        <p:nvPicPr>
          <p:cNvPr id="5122" name="图片 2" descr="毕业生就业进展填写说明（毕业生版）(1)_02"/>
          <p:cNvPicPr>
            <a:picLocks noChangeAspect="1"/>
          </p:cNvPicPr>
          <p:nvPr/>
        </p:nvPicPr>
        <p:blipFill>
          <a:blip r:embed="rId1"/>
          <a:srcRect l="-8" t="5260" r="8" b="851"/>
          <a:stretch>
            <a:fillRect/>
          </a:stretch>
        </p:blipFill>
        <p:spPr>
          <a:xfrm>
            <a:off x="824230" y="858838"/>
            <a:ext cx="9144000" cy="4829175"/>
          </a:xfrm>
          <a:prstGeom prst="rect">
            <a:avLst/>
          </a:prstGeom>
          <a:noFill/>
          <a:ln w="9525">
            <a:noFill/>
          </a:ln>
        </p:spPr>
      </p:pic>
      <p:sp>
        <p:nvSpPr>
          <p:cNvPr id="5123" name="文本框 3"/>
          <p:cNvSpPr txBox="1"/>
          <p:nvPr/>
        </p:nvSpPr>
        <p:spPr>
          <a:xfrm>
            <a:off x="3490849" y="5760974"/>
            <a:ext cx="9681845" cy="1292662"/>
          </a:xfrm>
          <a:prstGeom prst="rect">
            <a:avLst/>
          </a:prstGeom>
          <a:noFill/>
          <a:ln w="9525">
            <a:noFill/>
          </a:ln>
        </p:spPr>
        <p:txBody>
          <a:bodyPr wrap="square" anchor="t" anchorCtr="0">
            <a:spAutoFit/>
          </a:bodyPr>
          <a:lstStyle/>
          <a:p>
            <a:r>
              <a:rPr lang="zh-CN" altLang="en-US" sz="2400" b="1" dirty="0">
                <a:solidFill>
                  <a:schemeClr val="tx1"/>
                </a:solidFill>
                <a:latin typeface="Arial" panose="020B0604020202020204" pitchFamily="34" charset="0"/>
                <a:ea typeface="宋体" panose="02010600030101010101" pitchFamily="2" charset="-122"/>
              </a:rPr>
              <a:t>注意事项：</a:t>
            </a:r>
            <a:endParaRPr lang="en-US" altLang="zh-CN" sz="2400" b="1" dirty="0">
              <a:solidFill>
                <a:schemeClr val="tx1"/>
              </a:solidFill>
              <a:latin typeface="Arial" panose="020B0604020202020204" pitchFamily="34" charset="0"/>
              <a:ea typeface="宋体" panose="02010600030101010101" pitchFamily="2" charset="-122"/>
            </a:endParaRPr>
          </a:p>
          <a:p>
            <a:r>
              <a:rPr lang="en-US" altLang="zh-CN" b="1" dirty="0">
                <a:solidFill>
                  <a:schemeClr val="tx1"/>
                </a:solidFill>
                <a:latin typeface="Arial" panose="020B0604020202020204" pitchFamily="34" charset="0"/>
                <a:ea typeface="宋体" panose="02010600030101010101" pitchFamily="2" charset="-122"/>
              </a:rPr>
              <a:t>1.</a:t>
            </a:r>
            <a:r>
              <a:rPr lang="zh-CN" altLang="en-US" b="1" dirty="0">
                <a:solidFill>
                  <a:schemeClr val="tx1"/>
                </a:solidFill>
                <a:latin typeface="Arial" panose="020B0604020202020204" pitchFamily="34" charset="0"/>
                <a:ea typeface="宋体" panose="02010600030101010101" pitchFamily="2" charset="-122"/>
              </a:rPr>
              <a:t>毕业生登录账号为数字京师账号</a:t>
            </a:r>
            <a:endParaRPr lang="en-US" altLang="zh-CN" b="1" dirty="0">
              <a:solidFill>
                <a:schemeClr val="tx1"/>
              </a:solidFill>
              <a:latin typeface="Arial" panose="020B0604020202020204" pitchFamily="34" charset="0"/>
              <a:ea typeface="宋体" panose="02010600030101010101" pitchFamily="2" charset="-122"/>
            </a:endParaRPr>
          </a:p>
          <a:p>
            <a:r>
              <a:rPr lang="en-US" altLang="zh-CN" b="1" dirty="0">
                <a:solidFill>
                  <a:schemeClr val="tx1"/>
                </a:solidFill>
                <a:latin typeface="Arial" panose="020B0604020202020204" pitchFamily="34" charset="0"/>
                <a:ea typeface="宋体" panose="02010600030101010101" pitchFamily="2" charset="-122"/>
              </a:rPr>
              <a:t>2.</a:t>
            </a:r>
            <a:r>
              <a:rPr lang="zh-CN" altLang="en-US" b="1" dirty="0">
                <a:solidFill>
                  <a:schemeClr val="tx1"/>
                </a:solidFill>
                <a:latin typeface="Arial" panose="020B0604020202020204" pitchFamily="34" charset="0"/>
                <a:ea typeface="宋体" panose="02010600030101010101" pitchFamily="2" charset="-122"/>
              </a:rPr>
              <a:t>校友登录账号为学号，初始密码为后八位</a:t>
            </a:r>
            <a:endParaRPr lang="zh-CN" altLang="en-US" b="1" dirty="0">
              <a:solidFill>
                <a:schemeClr val="tx1"/>
              </a:solidFill>
              <a:latin typeface="Arial" panose="020B0604020202020204" pitchFamily="34" charset="0"/>
              <a:ea typeface="宋体" panose="02010600030101010101" pitchFamily="2" charset="-122"/>
            </a:endParaRPr>
          </a:p>
          <a:p>
            <a:endParaRPr lang="zh-CN" altLang="en-US" b="1"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2"/>
          <p:cNvSpPr>
            <a:spLocks noGrp="1" noChangeArrowheads="1"/>
          </p:cNvSpPr>
          <p:nvPr>
            <p:ph type="title"/>
          </p:nvPr>
        </p:nvSpPr>
        <p:spPr>
          <a:xfrm>
            <a:off x="660400" y="346075"/>
            <a:ext cx="9234488" cy="663575"/>
          </a:xfrm>
        </p:spPr>
        <p:txBody>
          <a:bodyPr/>
          <a:lstStyle/>
          <a:p>
            <a:pPr algn="just" eaLnBrk="1" hangingPunct="1">
              <a:defRPr/>
            </a:pPr>
            <a:r>
              <a:rPr lang="en-US" altLang="zh-CN" sz="2800" b="1">
                <a:latin typeface="微软雅黑" panose="020B0503020204020204" charset="-122"/>
                <a:ea typeface="微软雅黑" panose="020B0503020204020204" charset="-122"/>
              </a:rPr>
              <a:t>2.</a:t>
            </a:r>
            <a:r>
              <a:rPr lang="zh-CN" altLang="en-US" sz="2800" b="1">
                <a:latin typeface="微软雅黑" panose="020B0503020204020204" charset="-122"/>
                <a:ea typeface="微软雅黑" panose="020B0503020204020204" charset="-122"/>
              </a:rPr>
              <a:t>就业进展与毕业去向</a:t>
            </a:r>
            <a:endParaRPr lang="zh-CN" altLang="en-US" sz="2800" b="1">
              <a:latin typeface="微软雅黑" panose="020B0503020204020204" charset="-122"/>
              <a:ea typeface="微软雅黑" panose="020B0503020204020204" charset="-122"/>
            </a:endParaRPr>
          </a:p>
        </p:txBody>
      </p:sp>
      <p:sp>
        <p:nvSpPr>
          <p:cNvPr id="6146" name="文本框 15"/>
          <p:cNvSpPr txBox="1"/>
          <p:nvPr/>
        </p:nvSpPr>
        <p:spPr>
          <a:xfrm>
            <a:off x="1119569" y="1691513"/>
            <a:ext cx="8537575" cy="3488690"/>
          </a:xfrm>
          <a:prstGeom prst="rect">
            <a:avLst/>
          </a:prstGeom>
          <a:noFill/>
          <a:ln w="9525">
            <a:noFill/>
          </a:ln>
        </p:spPr>
        <p:txBody>
          <a:bodyPr wrap="square" anchor="t" anchorCtr="0">
            <a:spAutoFit/>
          </a:bodyPr>
          <a:lstStyle/>
          <a:p>
            <a:pPr algn="just" fontAlgn="auto">
              <a:lnSpc>
                <a:spcPct val="120000"/>
              </a:lnSpc>
            </a:pPr>
            <a:r>
              <a:rPr lang="en-US" altLang="zh-CN" sz="2400" b="1" dirty="0">
                <a:latin typeface="+mn-ea"/>
                <a:cs typeface="+mn-ea"/>
              </a:rPr>
              <a:t>1</a:t>
            </a:r>
            <a:r>
              <a:rPr lang="zh-CN" altLang="en-US" sz="2400" b="1" dirty="0">
                <a:latin typeface="+mn-ea"/>
                <a:cs typeface="+mn-ea"/>
              </a:rPr>
              <a:t>、就业进展</a:t>
            </a:r>
            <a:endParaRPr lang="zh-CN" altLang="en-US" sz="2400" b="1" dirty="0">
              <a:latin typeface="Arial" panose="020B0604020202020204" pitchFamily="34" charset="0"/>
              <a:ea typeface="宋体" panose="02010600030101010101" pitchFamily="2" charset="-122"/>
            </a:endParaRPr>
          </a:p>
          <a:p>
            <a:pPr marL="457200" algn="just" fontAlgn="auto">
              <a:lnSpc>
                <a:spcPct val="200000"/>
              </a:lnSpc>
              <a:extLst>
                <a:ext uri="{35155182-B16C-46BC-9424-99874614C6A1}">
                  <wpsdc:marlchars xmlns:wpsdc="http://www.wps.cn/officeDocument/2017/drawingmlCustomData" val="200" checksum="2975741746"/>
                </a:ext>
              </a:extLst>
            </a:pPr>
            <a:r>
              <a:rPr lang="zh-CN" altLang="en-US" dirty="0">
                <a:latin typeface="微软雅黑" panose="020B0503020204020204" charset="-122"/>
                <a:ea typeface="微软雅黑" panose="020B0503020204020204" charset="-122"/>
              </a:rPr>
              <a:t>暂未确定去向（如求职中、拟升学等）的毕业生需填报</a:t>
            </a:r>
            <a:r>
              <a:rPr lang="zh-CN" altLang="en-US" b="1" dirty="0">
                <a:latin typeface="微软雅黑" panose="020B0503020204020204" charset="-122"/>
                <a:ea typeface="微软雅黑" panose="020B0503020204020204" charset="-122"/>
              </a:rPr>
              <a:t>【就业进展】</a:t>
            </a:r>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a:p>
            <a:pPr marL="457200" algn="just" fontAlgn="auto">
              <a:lnSpc>
                <a:spcPct val="200000"/>
              </a:lnSpc>
              <a:extLst>
                <a:ext uri="{35155182-B16C-46BC-9424-99874614C6A1}">
                  <wpsdc:marlchars xmlns:wpsdc="http://www.wps.cn/officeDocument/2017/drawingmlCustomData" val="200" checksum="2975741746"/>
                </a:ext>
              </a:extLst>
            </a:pPr>
            <a:r>
              <a:rPr lang="zh-CN" altLang="en-US" dirty="0">
                <a:latin typeface="微软雅黑" panose="020B0503020204020204" charset="-122"/>
                <a:ea typeface="微软雅黑" panose="020B0503020204020204" charset="-122"/>
              </a:rPr>
              <a:t>不需要提交任何材料</a:t>
            </a:r>
            <a:endParaRPr lang="zh-CN" altLang="en-US" b="1" dirty="0">
              <a:latin typeface="Arial" panose="020B0604020202020204" pitchFamily="34" charset="0"/>
              <a:ea typeface="宋体" panose="02010600030101010101" pitchFamily="2" charset="-122"/>
            </a:endParaRPr>
          </a:p>
          <a:p>
            <a:pPr algn="just">
              <a:lnSpc>
                <a:spcPct val="200000"/>
              </a:lnSpc>
            </a:pPr>
            <a:r>
              <a:rPr lang="en-US" altLang="zh-CN" sz="2400" b="1" dirty="0">
                <a:latin typeface="+mn-ea"/>
                <a:cs typeface="+mn-ea"/>
              </a:rPr>
              <a:t>2、毕业去向</a:t>
            </a:r>
            <a:endParaRPr lang="zh-CN" altLang="en-US" b="1" dirty="0">
              <a:latin typeface="Arial" panose="020B0604020202020204" pitchFamily="34" charset="0"/>
              <a:ea typeface="宋体" panose="02010600030101010101" pitchFamily="2" charset="-122"/>
            </a:endParaRPr>
          </a:p>
          <a:p>
            <a:pPr marL="457200" algn="just">
              <a:lnSpc>
                <a:spcPct val="200000"/>
              </a:lnSpc>
              <a:buClrTx/>
              <a:buSzTx/>
              <a:buNone/>
              <a:extLst>
                <a:ext uri="{35155182-B16C-46BC-9424-99874614C6A1}">
                  <wpsdc:marlchars xmlns:wpsdc="http://www.wps.cn/officeDocument/2017/drawingmlCustomData" val="200" checksum="2975741746"/>
                </a:ext>
              </a:extLst>
            </a:pPr>
            <a:r>
              <a:rPr lang="zh-CN" altLang="en-US" dirty="0">
                <a:latin typeface="微软雅黑" panose="020B0503020204020204" charset="-122"/>
                <a:ea typeface="微软雅黑" panose="020B0503020204020204" charset="-122"/>
              </a:rPr>
              <a:t>已确定去向（如保研、已签三方、公费师范生、定向生等）填报</a:t>
            </a:r>
            <a:r>
              <a:rPr lang="zh-CN" altLang="en-US" b="1" dirty="0">
                <a:latin typeface="微软雅黑" panose="020B0503020204020204" charset="-122"/>
                <a:ea typeface="微软雅黑" panose="020B0503020204020204" charset="-122"/>
              </a:rPr>
              <a:t>【毕业去向】</a:t>
            </a:r>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a:p>
            <a:pPr marL="457200" algn="just">
              <a:lnSpc>
                <a:spcPct val="200000"/>
              </a:lnSpc>
              <a:buClrTx/>
              <a:buSzTx/>
              <a:buNone/>
              <a:extLst>
                <a:ext uri="{35155182-B16C-46BC-9424-99874614C6A1}">
                  <wpsdc:marlchars xmlns:wpsdc="http://www.wps.cn/officeDocument/2017/drawingmlCustomData" val="200" checksum="2975741746"/>
                </a:ext>
              </a:extLst>
            </a:pPr>
            <a:r>
              <a:rPr lang="zh-CN" altLang="en-US" dirty="0">
                <a:latin typeface="微软雅黑" panose="020B0503020204020204" charset="-122"/>
                <a:ea typeface="微软雅黑" panose="020B0503020204020204" charset="-122"/>
              </a:rPr>
              <a:t>需要根据不同去向的要求填报系统并提交材料</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noChangeArrowheads="1"/>
          </p:cNvSpPr>
          <p:nvPr>
            <p:ph type="title"/>
          </p:nvPr>
        </p:nvSpPr>
        <p:spPr>
          <a:xfrm>
            <a:off x="660400" y="346075"/>
            <a:ext cx="9234488" cy="663575"/>
          </a:xfrm>
        </p:spPr>
        <p:txBody>
          <a:bodyPr/>
          <a:lstStyle/>
          <a:p>
            <a:pPr algn="just" eaLnBrk="1" hangingPunct="1">
              <a:defRPr/>
            </a:pPr>
            <a:r>
              <a:rPr lang="en-US" altLang="zh-CN" sz="2800" b="1">
                <a:latin typeface="微软雅黑" panose="020B0503020204020204" charset="-122"/>
                <a:ea typeface="微软雅黑" panose="020B0503020204020204" charset="-122"/>
              </a:rPr>
              <a:t>2.</a:t>
            </a:r>
            <a:r>
              <a:rPr lang="zh-CN" altLang="en-US" sz="2800" b="1">
                <a:latin typeface="微软雅黑" panose="020B0503020204020204" charset="-122"/>
                <a:ea typeface="微软雅黑" panose="020B0503020204020204" charset="-122"/>
              </a:rPr>
              <a:t>就业进展与毕业去向</a:t>
            </a:r>
            <a:endParaRPr lang="zh-CN" altLang="en-US" sz="2800" b="1">
              <a:latin typeface="微软雅黑" panose="020B0503020204020204" charset="-122"/>
              <a:ea typeface="微软雅黑" panose="020B0503020204020204" charset="-122"/>
            </a:endParaRPr>
          </a:p>
        </p:txBody>
      </p:sp>
      <p:pic>
        <p:nvPicPr>
          <p:cNvPr id="5" name="图片 3" descr="毕业生就业进展填写说明（毕业生版）(1)_03"/>
          <p:cNvPicPr>
            <a:picLocks noChangeAspect="1"/>
          </p:cNvPicPr>
          <p:nvPr/>
        </p:nvPicPr>
        <p:blipFill>
          <a:blip r:embed="rId1"/>
          <a:stretch>
            <a:fillRect/>
          </a:stretch>
        </p:blipFill>
        <p:spPr>
          <a:xfrm>
            <a:off x="1181418" y="1156335"/>
            <a:ext cx="9829165" cy="552894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2"/>
          <p:cNvSpPr>
            <a:spLocks noGrp="1" noChangeArrowheads="1"/>
          </p:cNvSpPr>
          <p:nvPr>
            <p:ph type="title"/>
          </p:nvPr>
        </p:nvSpPr>
        <p:spPr>
          <a:xfrm>
            <a:off x="660400" y="346075"/>
            <a:ext cx="9234488" cy="663575"/>
          </a:xfrm>
        </p:spPr>
        <p:txBody>
          <a:bodyPr/>
          <a:lstStyle/>
          <a:p>
            <a:pPr algn="just" eaLnBrk="1" hangingPunct="1">
              <a:defRPr/>
            </a:pPr>
            <a:r>
              <a:rPr lang="en-US" altLang="zh-CN" sz="2800" b="1">
                <a:latin typeface="微软雅黑" panose="020B0503020204020204" charset="-122"/>
                <a:ea typeface="微软雅黑" panose="020B0503020204020204" charset="-122"/>
              </a:rPr>
              <a:t>3.</a:t>
            </a:r>
            <a:r>
              <a:rPr lang="zh-CN" altLang="en-US" sz="2800" b="1">
                <a:latin typeface="微软雅黑" panose="020B0503020204020204" charset="-122"/>
                <a:ea typeface="微软雅黑" panose="020B0503020204020204" charset="-122"/>
              </a:rPr>
              <a:t>就业进展填报说明</a:t>
            </a:r>
            <a:endParaRPr lang="zh-CN" altLang="en-US" sz="2800" b="1">
              <a:latin typeface="微软雅黑" panose="020B0503020204020204" charset="-122"/>
              <a:ea typeface="微软雅黑" panose="020B0503020204020204" charset="-122"/>
            </a:endParaRPr>
          </a:p>
        </p:txBody>
      </p:sp>
      <p:grpSp>
        <p:nvGrpSpPr>
          <p:cNvPr id="3" name="组合 2"/>
          <p:cNvGrpSpPr/>
          <p:nvPr/>
        </p:nvGrpSpPr>
        <p:grpSpPr>
          <a:xfrm>
            <a:off x="1246407" y="1019840"/>
            <a:ext cx="9881344" cy="5134072"/>
            <a:chOff x="253902" y="702975"/>
            <a:chExt cx="9881344" cy="5407352"/>
          </a:xfrm>
        </p:grpSpPr>
        <p:grpSp>
          <p:nvGrpSpPr>
            <p:cNvPr id="1073743327" name="组合 1073743326"/>
            <p:cNvGrpSpPr/>
            <p:nvPr/>
          </p:nvGrpSpPr>
          <p:grpSpPr>
            <a:xfrm>
              <a:off x="253902" y="702975"/>
              <a:ext cx="9881122" cy="5407352"/>
              <a:chOff x="-701" y="-153"/>
              <a:chExt cx="21304" cy="10094"/>
            </a:xfrm>
          </p:grpSpPr>
          <p:pic>
            <p:nvPicPr>
              <p:cNvPr id="1073743328" name="图片 1073743327"/>
              <p:cNvPicPr>
                <a:picLocks noChangeAspect="1"/>
              </p:cNvPicPr>
              <p:nvPr/>
            </p:nvPicPr>
            <p:blipFill>
              <a:blip r:embed="rId1"/>
              <a:stretch>
                <a:fillRect/>
              </a:stretch>
            </p:blipFill>
            <p:spPr>
              <a:xfrm>
                <a:off x="-701" y="-153"/>
                <a:ext cx="13910" cy="4622"/>
              </a:xfrm>
              <a:prstGeom prst="rect">
                <a:avLst/>
              </a:prstGeom>
              <a:noFill/>
              <a:ln w="9525">
                <a:noFill/>
              </a:ln>
            </p:spPr>
          </p:pic>
          <p:pic>
            <p:nvPicPr>
              <p:cNvPr id="1073743329" name="图片 1073743328"/>
              <p:cNvPicPr>
                <a:picLocks noChangeAspect="1"/>
              </p:cNvPicPr>
              <p:nvPr/>
            </p:nvPicPr>
            <p:blipFill>
              <a:blip r:embed="rId2"/>
              <a:stretch>
                <a:fillRect/>
              </a:stretch>
            </p:blipFill>
            <p:spPr>
              <a:xfrm>
                <a:off x="-487" y="3231"/>
                <a:ext cx="16958" cy="6710"/>
              </a:xfrm>
              <a:prstGeom prst="rect">
                <a:avLst/>
              </a:prstGeom>
              <a:noFill/>
              <a:ln w="9525">
                <a:noFill/>
              </a:ln>
            </p:spPr>
          </p:pic>
          <p:grpSp>
            <p:nvGrpSpPr>
              <p:cNvPr id="1073743330" name="组合 1073743329"/>
              <p:cNvGrpSpPr/>
              <p:nvPr/>
            </p:nvGrpSpPr>
            <p:grpSpPr>
              <a:xfrm>
                <a:off x="10746" y="2159"/>
                <a:ext cx="9857" cy="1697"/>
                <a:chOff x="10746" y="2159"/>
                <a:chExt cx="9857" cy="1697"/>
              </a:xfrm>
            </p:grpSpPr>
            <p:sp>
              <p:nvSpPr>
                <p:cNvPr id="1073743331" name="任意多边形 1073743330"/>
                <p:cNvSpPr/>
                <p:nvPr/>
              </p:nvSpPr>
              <p:spPr>
                <a:xfrm>
                  <a:off x="10746" y="2159"/>
                  <a:ext cx="9857" cy="1697"/>
                </a:xfrm>
                <a:custGeom>
                  <a:avLst/>
                  <a:gdLst/>
                  <a:ahLst/>
                  <a:cxnLst/>
                  <a:rect l="0" t="0" r="0" b="0"/>
                  <a:pathLst>
                    <a:path w="10546" h="1205">
                      <a:moveTo>
                        <a:pt x="0" y="1205"/>
                      </a:moveTo>
                      <a:lnTo>
                        <a:pt x="10546" y="1205"/>
                      </a:lnTo>
                      <a:lnTo>
                        <a:pt x="10546" y="0"/>
                      </a:lnTo>
                      <a:lnTo>
                        <a:pt x="0" y="0"/>
                      </a:lnTo>
                      <a:lnTo>
                        <a:pt x="0" y="1205"/>
                      </a:lnTo>
                      <a:close/>
                    </a:path>
                  </a:pathLst>
                </a:custGeom>
                <a:solidFill>
                  <a:srgbClr val="92D050"/>
                </a:solidFill>
                <a:ln w="9525">
                  <a:noFill/>
                </a:ln>
              </p:spPr>
              <p:txBody>
                <a:bodyPr/>
                <a:lstStyle/>
                <a:p>
                  <a:endParaRPr lang="zh-CN" altLang="en-US" dirty="0"/>
                </a:p>
              </p:txBody>
            </p:sp>
          </p:grpSp>
          <p:sp>
            <p:nvSpPr>
              <p:cNvPr id="1073743335" name="任意多边形 1073743334"/>
              <p:cNvSpPr/>
              <p:nvPr/>
            </p:nvSpPr>
            <p:spPr>
              <a:xfrm>
                <a:off x="7039" y="1987"/>
                <a:ext cx="658" cy="2993"/>
              </a:xfrm>
              <a:custGeom>
                <a:avLst/>
                <a:gdLst/>
                <a:ahLst/>
                <a:cxnLst/>
                <a:rect l="0" t="0" r="0" b="0"/>
                <a:pathLst>
                  <a:path w="658" h="2993">
                    <a:moveTo>
                      <a:pt x="0" y="2793"/>
                    </a:moveTo>
                    <a:lnTo>
                      <a:pt x="151" y="2993"/>
                    </a:lnTo>
                    <a:lnTo>
                      <a:pt x="352" y="2842"/>
                    </a:lnTo>
                    <a:lnTo>
                      <a:pt x="264" y="2830"/>
                    </a:lnTo>
                    <a:lnTo>
                      <a:pt x="267" y="2805"/>
                    </a:lnTo>
                    <a:lnTo>
                      <a:pt x="88" y="2805"/>
                    </a:lnTo>
                    <a:lnTo>
                      <a:pt x="0" y="2793"/>
                    </a:lnTo>
                    <a:close/>
                  </a:path>
                </a:pathLst>
              </a:custGeom>
              <a:solidFill>
                <a:srgbClr val="92D050"/>
              </a:solidFill>
              <a:ln w="9525">
                <a:noFill/>
              </a:ln>
            </p:spPr>
            <p:txBody>
              <a:bodyPr/>
              <a:lstStyle/>
              <a:p>
                <a:endParaRPr lang="zh-CN" altLang="en-US"/>
              </a:p>
            </p:txBody>
          </p:sp>
          <p:sp>
            <p:nvSpPr>
              <p:cNvPr id="1073743340" name="任意多边形 1073743339"/>
              <p:cNvSpPr/>
              <p:nvPr/>
            </p:nvSpPr>
            <p:spPr>
              <a:xfrm>
                <a:off x="11938" y="3468"/>
                <a:ext cx="312" cy="1536"/>
              </a:xfrm>
              <a:custGeom>
                <a:avLst/>
                <a:gdLst/>
                <a:ahLst/>
                <a:cxnLst/>
                <a:rect l="0" t="0" r="0" b="0"/>
                <a:pathLst>
                  <a:path w="312" h="1536">
                    <a:moveTo>
                      <a:pt x="312" y="1380"/>
                    </a:moveTo>
                    <a:lnTo>
                      <a:pt x="0" y="1380"/>
                    </a:lnTo>
                    <a:lnTo>
                      <a:pt x="156" y="1536"/>
                    </a:lnTo>
                    <a:lnTo>
                      <a:pt x="312" y="1380"/>
                    </a:lnTo>
                    <a:close/>
                  </a:path>
                </a:pathLst>
              </a:custGeom>
              <a:solidFill>
                <a:srgbClr val="92D050"/>
              </a:solidFill>
              <a:ln w="9525">
                <a:noFill/>
              </a:ln>
            </p:spPr>
            <p:txBody>
              <a:bodyPr/>
              <a:lstStyle/>
              <a:p>
                <a:endParaRPr lang="zh-CN" altLang="en-US"/>
              </a:p>
            </p:txBody>
          </p:sp>
        </p:grpSp>
        <p:sp>
          <p:nvSpPr>
            <p:cNvPr id="13" name="文本框 12"/>
            <p:cNvSpPr txBox="1"/>
            <p:nvPr/>
          </p:nvSpPr>
          <p:spPr>
            <a:xfrm>
              <a:off x="5563246" y="1927057"/>
              <a:ext cx="4572000" cy="923330"/>
            </a:xfrm>
            <a:prstGeom prst="rect">
              <a:avLst/>
            </a:prstGeom>
            <a:noFill/>
          </p:spPr>
          <p:txBody>
            <a:bodyPr wrap="square">
              <a:spAutoFit/>
            </a:bodyPr>
            <a:lstStyle/>
            <a:p>
              <a:r>
                <a:rPr lang="zh-CN" altLang="en-US" dirty="0"/>
                <a:t>点击选填“未确定去向”，出现下图，毕业生根据自己的状态选择相应的选项，比如点击“签约中”，进入填写相关的基本信息</a:t>
              </a:r>
              <a:endParaRPr lang="zh-CN" altLang="en-US"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2"/>
          <p:cNvSpPr>
            <a:spLocks noGrp="1" noChangeArrowheads="1"/>
          </p:cNvSpPr>
          <p:nvPr>
            <p:ph type="title"/>
          </p:nvPr>
        </p:nvSpPr>
        <p:spPr>
          <a:xfrm>
            <a:off x="660400" y="346075"/>
            <a:ext cx="9234488" cy="663575"/>
          </a:xfrm>
        </p:spPr>
        <p:txBody>
          <a:bodyPr/>
          <a:lstStyle/>
          <a:p>
            <a:pPr algn="just" eaLnBrk="1" hangingPunct="1">
              <a:defRPr/>
            </a:pPr>
            <a:r>
              <a:rPr lang="en-US" altLang="zh-CN" sz="2800" b="1">
                <a:latin typeface="微软雅黑" panose="020B0503020204020204" charset="-122"/>
                <a:ea typeface="微软雅黑" panose="020B0503020204020204" charset="-122"/>
              </a:rPr>
              <a:t>4.</a:t>
            </a:r>
            <a:r>
              <a:rPr lang="zh-CN" altLang="en-US" sz="2800" b="1">
                <a:latin typeface="微软雅黑" panose="020B0503020204020204" charset="-122"/>
                <a:ea typeface="微软雅黑" panose="020B0503020204020204" charset="-122"/>
              </a:rPr>
              <a:t>毕业去向填报说明</a:t>
            </a:r>
            <a:endParaRPr lang="zh-CN" altLang="en-US" sz="2800" b="1">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rcRect t="4822"/>
          <a:stretch>
            <a:fillRect/>
          </a:stretch>
        </p:blipFill>
        <p:spPr>
          <a:xfrm>
            <a:off x="448310" y="1605915"/>
            <a:ext cx="8992870" cy="2335530"/>
          </a:xfrm>
          <a:prstGeom prst="rect">
            <a:avLst/>
          </a:prstGeom>
        </p:spPr>
      </p:pic>
      <p:sp>
        <p:nvSpPr>
          <p:cNvPr id="3" name="文本框 2"/>
          <p:cNvSpPr txBox="1"/>
          <p:nvPr/>
        </p:nvSpPr>
        <p:spPr>
          <a:xfrm>
            <a:off x="545465" y="1189355"/>
            <a:ext cx="6217285" cy="332105"/>
          </a:xfrm>
          <a:prstGeom prst="rect">
            <a:avLst/>
          </a:prstGeom>
          <a:noFill/>
        </p:spPr>
        <p:txBody>
          <a:bodyPr wrap="square" lIns="0" tIns="0" rIns="0" bIns="0" rtlCol="0">
            <a:spAutoFit/>
          </a:bodyPr>
          <a:lstStyle/>
          <a:p>
            <a:pPr algn="just">
              <a:lnSpc>
                <a:spcPct val="120000"/>
              </a:lnSpc>
            </a:pP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进入系统后，请从以下</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6</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个毕业去向大类中进行选择</a:t>
            </a:r>
            <a:endParaRPr lang="zh-CN" altLang="en-US" b="1" spc="3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48310" y="4073525"/>
            <a:ext cx="11222355" cy="332105"/>
          </a:xfrm>
          <a:prstGeom prst="rect">
            <a:avLst/>
          </a:prstGeom>
          <a:noFill/>
        </p:spPr>
        <p:txBody>
          <a:bodyPr wrap="square" lIns="0" tIns="0" rIns="0" bIns="0" rtlCol="0">
            <a:spAutoFit/>
          </a:bodyPr>
          <a:lstStyle/>
          <a:p>
            <a:pPr algn="just">
              <a:lnSpc>
                <a:spcPct val="120000"/>
              </a:lnSpc>
            </a:pP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每个毕业去向大类中分为若干具体类别，如点击进入</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升学</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大类后，分为以下三个具体类别：</a:t>
            </a:r>
            <a:endParaRPr lang="zh-CN" altLang="en-US" b="1" spc="3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448310" y="4537710"/>
            <a:ext cx="8249920" cy="866775"/>
          </a:xfrm>
          <a:prstGeom prst="rect">
            <a:avLst/>
          </a:prstGeom>
        </p:spPr>
      </p:pic>
      <p:sp>
        <p:nvSpPr>
          <p:cNvPr id="6" name="文本框 5"/>
          <p:cNvSpPr txBox="1"/>
          <p:nvPr/>
        </p:nvSpPr>
        <p:spPr>
          <a:xfrm>
            <a:off x="545465" y="5534660"/>
            <a:ext cx="11125200" cy="664210"/>
          </a:xfrm>
          <a:prstGeom prst="rect">
            <a:avLst/>
          </a:prstGeom>
          <a:noFill/>
        </p:spPr>
        <p:txBody>
          <a:bodyPr wrap="square" lIns="0" tIns="0" rIns="0" bIns="0" rtlCol="0">
            <a:spAutoFit/>
          </a:bodyPr>
          <a:lstStyle/>
          <a:p>
            <a:pPr algn="just">
              <a:lnSpc>
                <a:spcPct val="120000"/>
              </a:lnSpc>
            </a:pP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为描述方便，之后描述中采用如</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升学</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出国（境）</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的形式表示学生需要在</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升学</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中的</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出国（境）</a:t>
            </a:r>
            <a:r>
              <a:rPr lang="en-US" altLang="zh-CN" b="1" spc="3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spc="300" dirty="0">
                <a:solidFill>
                  <a:schemeClr val="tx1"/>
                </a:solidFill>
                <a:latin typeface="微软雅黑" panose="020B0503020204020204" charset="-122"/>
                <a:ea typeface="微软雅黑" panose="020B0503020204020204" charset="-122"/>
                <a:cs typeface="微软雅黑" panose="020B0503020204020204" charset="-122"/>
              </a:rPr>
              <a:t>项填写相关信息。</a:t>
            </a:r>
            <a:endParaRPr lang="zh-CN" altLang="en-US" b="1" spc="3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2"/>
          <p:cNvSpPr>
            <a:spLocks noGrp="1" noChangeArrowheads="1"/>
          </p:cNvSpPr>
          <p:nvPr>
            <p:ph type="title"/>
          </p:nvPr>
        </p:nvSpPr>
        <p:spPr>
          <a:xfrm>
            <a:off x="660400" y="346075"/>
            <a:ext cx="9234488" cy="663575"/>
          </a:xfrm>
        </p:spPr>
        <p:txBody>
          <a:bodyPr/>
          <a:lstStyle/>
          <a:p>
            <a:pPr algn="just" eaLnBrk="1" hangingPunct="1">
              <a:defRPr/>
            </a:pPr>
            <a:r>
              <a:rPr lang="en-US" altLang="zh-CN" sz="2800" b="1">
                <a:latin typeface="微软雅黑" panose="020B0503020204020204" charset="-122"/>
                <a:ea typeface="微软雅黑" panose="020B0503020204020204" charset="-122"/>
                <a:sym typeface="+mn-ea"/>
              </a:rPr>
              <a:t>5.</a:t>
            </a:r>
            <a:r>
              <a:rPr lang="zh-CN" altLang="en-US" sz="2800" b="1">
                <a:latin typeface="微软雅黑" panose="020B0503020204020204" charset="-122"/>
                <a:ea typeface="微软雅黑" panose="020B0503020204020204" charset="-122"/>
                <a:sym typeface="+mn-ea"/>
              </a:rPr>
              <a:t>毕业生派遣流程</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60400" y="1283335"/>
            <a:ext cx="10715625" cy="1000274"/>
          </a:xfrm>
          <a:prstGeom prst="rect">
            <a:avLst/>
          </a:prstGeom>
          <a:noFill/>
        </p:spPr>
        <p:txBody>
          <a:bodyPr wrap="square" rtlCol="0">
            <a:spAutoFit/>
          </a:bodyPr>
          <a:lstStyle/>
          <a:p>
            <a:pPr fontAlgn="auto">
              <a:spcAft>
                <a:spcPts val="600"/>
              </a:spcAft>
            </a:pPr>
            <a:r>
              <a:rPr lang="zh-CN" altLang="en-US" dirty="0">
                <a:latin typeface="+mn-ea"/>
              </a:rPr>
              <a:t>具体填报流程及注意事项获取途径：</a:t>
            </a:r>
            <a:endParaRPr lang="zh-CN" altLang="en-US" dirty="0">
              <a:latin typeface="+mn-ea"/>
            </a:endParaRPr>
          </a:p>
          <a:p>
            <a:r>
              <a:rPr lang="zh-CN" altLang="en-US" b="1" dirty="0">
                <a:solidFill>
                  <a:schemeClr val="tx1"/>
                </a:solidFill>
                <a:latin typeface="+mn-ea"/>
                <a:sym typeface="+mn-ea"/>
              </a:rPr>
              <a:t>就业中心官网首页</a:t>
            </a:r>
            <a:r>
              <a:rPr lang="en-US" altLang="zh-CN" b="1" dirty="0">
                <a:solidFill>
                  <a:schemeClr val="tx1"/>
                </a:solidFill>
                <a:latin typeface="+mn-ea"/>
                <a:sym typeface="+mn-ea"/>
              </a:rPr>
              <a:t>——</a:t>
            </a:r>
            <a:r>
              <a:rPr lang="zh-CN" altLang="en-US" b="1" dirty="0">
                <a:solidFill>
                  <a:schemeClr val="tx1"/>
                </a:solidFill>
                <a:latin typeface="+mn-ea"/>
                <a:sym typeface="+mn-ea"/>
              </a:rPr>
              <a:t>学生服务</a:t>
            </a:r>
            <a:r>
              <a:rPr lang="en-US" altLang="zh-CN" b="1" dirty="0">
                <a:solidFill>
                  <a:schemeClr val="tx1"/>
                </a:solidFill>
                <a:latin typeface="+mn-ea"/>
                <a:sym typeface="+mn-ea"/>
              </a:rPr>
              <a:t>——</a:t>
            </a:r>
            <a:r>
              <a:rPr lang="zh-CN" altLang="en-US" b="1" dirty="0">
                <a:solidFill>
                  <a:schemeClr val="tx1"/>
                </a:solidFill>
                <a:latin typeface="+mn-ea"/>
                <a:sym typeface="+mn-ea"/>
              </a:rPr>
              <a:t>就业管理</a:t>
            </a:r>
            <a:r>
              <a:rPr lang="en-US" altLang="zh-CN" b="1" dirty="0">
                <a:solidFill>
                  <a:schemeClr val="tx1"/>
                </a:solidFill>
                <a:latin typeface="+mn-ea"/>
                <a:sym typeface="+mn-ea"/>
              </a:rPr>
              <a:t>——《</a:t>
            </a:r>
            <a:r>
              <a:rPr lang="zh-CN" altLang="en-US" b="1" dirty="0">
                <a:solidFill>
                  <a:schemeClr val="tx1"/>
                </a:solidFill>
                <a:latin typeface="+mn-ea"/>
                <a:sym typeface="+mn-ea"/>
              </a:rPr>
              <a:t>北京师范大学学生就业服务平台“毕业去向”信息填报指南</a:t>
            </a:r>
            <a:r>
              <a:rPr lang="en-US" altLang="zh-CN" b="1" dirty="0">
                <a:solidFill>
                  <a:schemeClr val="tx1"/>
                </a:solidFill>
                <a:latin typeface="+mn-ea"/>
                <a:sym typeface="+mn-ea"/>
              </a:rPr>
              <a:t>》</a:t>
            </a:r>
            <a:endParaRPr lang="en-US" altLang="zh-CN" dirty="0">
              <a:solidFill>
                <a:srgbClr val="C00000"/>
              </a:solidFill>
              <a:latin typeface="+mn-ea"/>
            </a:endParaRPr>
          </a:p>
        </p:txBody>
      </p:sp>
      <p:grpSp>
        <p:nvGrpSpPr>
          <p:cNvPr id="34" name="组合 33"/>
          <p:cNvGrpSpPr/>
          <p:nvPr/>
        </p:nvGrpSpPr>
        <p:grpSpPr>
          <a:xfrm>
            <a:off x="1323404" y="2653538"/>
            <a:ext cx="8978265" cy="3281045"/>
            <a:chOff x="2618" y="3472"/>
            <a:chExt cx="8853" cy="3746"/>
          </a:xfrm>
        </p:grpSpPr>
        <p:sp>
          <p:nvSpPr>
            <p:cNvPr id="35" name="object 7"/>
            <p:cNvSpPr/>
            <p:nvPr/>
          </p:nvSpPr>
          <p:spPr>
            <a:xfrm>
              <a:off x="2634" y="3487"/>
              <a:ext cx="2322" cy="1393"/>
            </a:xfrm>
            <a:custGeom>
              <a:avLst/>
              <a:gdLst/>
              <a:ahLst/>
              <a:cxnLst/>
              <a:rect l="l" t="t" r="r" b="b"/>
              <a:pathLst>
                <a:path w="1965960" h="1179829">
                  <a:moveTo>
                    <a:pt x="1847608" y="0"/>
                  </a:moveTo>
                  <a:lnTo>
                    <a:pt x="117932" y="0"/>
                  </a:lnTo>
                  <a:lnTo>
                    <a:pt x="72025" y="9266"/>
                  </a:lnTo>
                  <a:lnTo>
                    <a:pt x="34539" y="34539"/>
                  </a:lnTo>
                  <a:lnTo>
                    <a:pt x="9266" y="72025"/>
                  </a:lnTo>
                  <a:lnTo>
                    <a:pt x="0" y="117932"/>
                  </a:lnTo>
                  <a:lnTo>
                    <a:pt x="0" y="1061389"/>
                  </a:lnTo>
                  <a:lnTo>
                    <a:pt x="9266" y="1107296"/>
                  </a:lnTo>
                  <a:lnTo>
                    <a:pt x="34539" y="1144782"/>
                  </a:lnTo>
                  <a:lnTo>
                    <a:pt x="72025" y="1170055"/>
                  </a:lnTo>
                  <a:lnTo>
                    <a:pt x="117932" y="1179322"/>
                  </a:lnTo>
                  <a:lnTo>
                    <a:pt x="1847608" y="1179322"/>
                  </a:lnTo>
                  <a:lnTo>
                    <a:pt x="1893510" y="1170055"/>
                  </a:lnTo>
                  <a:lnTo>
                    <a:pt x="1930996" y="1144782"/>
                  </a:lnTo>
                  <a:lnTo>
                    <a:pt x="1956272" y="1107296"/>
                  </a:lnTo>
                  <a:lnTo>
                    <a:pt x="1965540" y="1061389"/>
                  </a:lnTo>
                  <a:lnTo>
                    <a:pt x="1965540" y="117932"/>
                  </a:lnTo>
                  <a:lnTo>
                    <a:pt x="1956272" y="72025"/>
                  </a:lnTo>
                  <a:lnTo>
                    <a:pt x="1930996" y="34539"/>
                  </a:lnTo>
                  <a:lnTo>
                    <a:pt x="1893510" y="9266"/>
                  </a:lnTo>
                  <a:lnTo>
                    <a:pt x="1847608" y="0"/>
                  </a:lnTo>
                  <a:close/>
                </a:path>
              </a:pathLst>
            </a:custGeom>
            <a:solidFill>
              <a:srgbClr val="4F81BC"/>
            </a:solidFill>
          </p:spPr>
          <p:txBody>
            <a:bodyPr wrap="square" lIns="0" tIns="0" rIns="0" bIns="0" rtlCol="0"/>
            <a:lstStyle/>
            <a:p/>
          </p:txBody>
        </p:sp>
        <p:sp>
          <p:nvSpPr>
            <p:cNvPr id="36" name="object 8"/>
            <p:cNvSpPr/>
            <p:nvPr/>
          </p:nvSpPr>
          <p:spPr>
            <a:xfrm>
              <a:off x="2633" y="3487"/>
              <a:ext cx="2322" cy="1393"/>
            </a:xfrm>
            <a:custGeom>
              <a:avLst/>
              <a:gdLst/>
              <a:ahLst/>
              <a:cxnLst/>
              <a:rect l="l" t="t" r="r" b="b"/>
              <a:pathLst>
                <a:path w="1965960" h="1179829">
                  <a:moveTo>
                    <a:pt x="0" y="117932"/>
                  </a:moveTo>
                  <a:lnTo>
                    <a:pt x="9266" y="72025"/>
                  </a:lnTo>
                  <a:lnTo>
                    <a:pt x="34539" y="34539"/>
                  </a:lnTo>
                  <a:lnTo>
                    <a:pt x="72025" y="9266"/>
                  </a:lnTo>
                  <a:lnTo>
                    <a:pt x="117932" y="0"/>
                  </a:lnTo>
                  <a:lnTo>
                    <a:pt x="1847608" y="0"/>
                  </a:lnTo>
                  <a:lnTo>
                    <a:pt x="1893510" y="9266"/>
                  </a:lnTo>
                  <a:lnTo>
                    <a:pt x="1930996" y="34539"/>
                  </a:lnTo>
                  <a:lnTo>
                    <a:pt x="1956272" y="72025"/>
                  </a:lnTo>
                  <a:lnTo>
                    <a:pt x="1965540" y="117932"/>
                  </a:lnTo>
                  <a:lnTo>
                    <a:pt x="1965540" y="1061389"/>
                  </a:lnTo>
                  <a:lnTo>
                    <a:pt x="1956272" y="1107296"/>
                  </a:lnTo>
                  <a:lnTo>
                    <a:pt x="1930996" y="1144782"/>
                  </a:lnTo>
                  <a:lnTo>
                    <a:pt x="1893510" y="1170055"/>
                  </a:lnTo>
                  <a:lnTo>
                    <a:pt x="1847608" y="1179322"/>
                  </a:lnTo>
                  <a:lnTo>
                    <a:pt x="117932" y="1179322"/>
                  </a:lnTo>
                  <a:lnTo>
                    <a:pt x="72025" y="1170055"/>
                  </a:lnTo>
                  <a:lnTo>
                    <a:pt x="34539" y="1144782"/>
                  </a:lnTo>
                  <a:lnTo>
                    <a:pt x="9266" y="1107296"/>
                  </a:lnTo>
                  <a:lnTo>
                    <a:pt x="0" y="1061389"/>
                  </a:lnTo>
                  <a:lnTo>
                    <a:pt x="0" y="117932"/>
                  </a:lnTo>
                  <a:close/>
                </a:path>
              </a:pathLst>
            </a:custGeom>
            <a:ln w="25400">
              <a:solidFill>
                <a:srgbClr val="FFFFFF"/>
              </a:solidFill>
            </a:ln>
          </p:spPr>
          <p:txBody>
            <a:bodyPr wrap="square" lIns="0" tIns="0" rIns="0" bIns="0" rtlCol="0"/>
            <a:lstStyle/>
            <a:p>
              <a:endParaRPr sz="3600">
                <a:latin typeface="宋体" panose="02010600030101010101" pitchFamily="2" charset="-122"/>
                <a:ea typeface="宋体" panose="02010600030101010101" pitchFamily="2" charset="-122"/>
              </a:endParaRPr>
            </a:p>
          </p:txBody>
        </p:sp>
        <p:sp>
          <p:nvSpPr>
            <p:cNvPr id="37" name="object 9"/>
            <p:cNvSpPr txBox="1"/>
            <p:nvPr/>
          </p:nvSpPr>
          <p:spPr>
            <a:xfrm>
              <a:off x="2755" y="3691"/>
              <a:ext cx="2075" cy="937"/>
            </a:xfrm>
            <a:prstGeom prst="rect">
              <a:avLst/>
            </a:prstGeom>
          </p:spPr>
          <p:txBody>
            <a:bodyPr vert="horz" wrap="square" lIns="0" tIns="14764" rIns="0" bIns="0" rtlCol="0">
              <a:spAutoFit/>
            </a:bodyPr>
            <a:lstStyle/>
            <a:p>
              <a:pPr marL="8890" marR="3810">
                <a:lnSpc>
                  <a:spcPct val="97000"/>
                </a:lnSpc>
                <a:spcBef>
                  <a:spcPts val="115"/>
                </a:spcBef>
              </a:pPr>
              <a:r>
                <a:rPr dirty="0">
                  <a:solidFill>
                    <a:srgbClr val="FFFFFF"/>
                  </a:solidFill>
                  <a:latin typeface="宋体" panose="02010600030101010101" pitchFamily="2" charset="-122"/>
                  <a:cs typeface="宋体" panose="02010600030101010101" pitchFamily="2" charset="-122"/>
                </a:rPr>
                <a:t>毕业生登录毕业生签约派遣服务系统填报去向信息</a:t>
              </a:r>
              <a:endParaRPr dirty="0">
                <a:solidFill>
                  <a:srgbClr val="FFFFFF"/>
                </a:solidFill>
                <a:latin typeface="宋体" panose="02010600030101010101" pitchFamily="2" charset="-122"/>
                <a:cs typeface="宋体" panose="02010600030101010101" pitchFamily="2" charset="-122"/>
              </a:endParaRPr>
            </a:p>
          </p:txBody>
        </p:sp>
        <p:grpSp>
          <p:nvGrpSpPr>
            <p:cNvPr id="38" name="object 10"/>
            <p:cNvGrpSpPr/>
            <p:nvPr/>
          </p:nvGrpSpPr>
          <p:grpSpPr>
            <a:xfrm>
              <a:off x="5159" y="3472"/>
              <a:ext cx="3062" cy="1424"/>
              <a:chOff x="3140129" y="2329611"/>
              <a:chExt cx="2592070" cy="1205230"/>
            </a:xfrm>
          </p:grpSpPr>
          <p:sp>
            <p:nvSpPr>
              <p:cNvPr id="59" name="object 11"/>
              <p:cNvSpPr/>
              <p:nvPr/>
            </p:nvSpPr>
            <p:spPr>
              <a:xfrm>
                <a:off x="3140129" y="2688252"/>
                <a:ext cx="417195" cy="487680"/>
              </a:xfrm>
              <a:custGeom>
                <a:avLst/>
                <a:gdLst/>
                <a:ahLst/>
                <a:cxnLst/>
                <a:rect l="l" t="t" r="r" b="b"/>
                <a:pathLst>
                  <a:path w="417195" h="487680">
                    <a:moveTo>
                      <a:pt x="208343" y="0"/>
                    </a:moveTo>
                    <a:lnTo>
                      <a:pt x="208343" y="97485"/>
                    </a:lnTo>
                    <a:lnTo>
                      <a:pt x="0" y="97485"/>
                    </a:lnTo>
                    <a:lnTo>
                      <a:pt x="0" y="389953"/>
                    </a:lnTo>
                    <a:lnTo>
                      <a:pt x="208343" y="389953"/>
                    </a:lnTo>
                    <a:lnTo>
                      <a:pt x="208343" y="487451"/>
                    </a:lnTo>
                    <a:lnTo>
                      <a:pt x="416699" y="243725"/>
                    </a:lnTo>
                    <a:lnTo>
                      <a:pt x="208343" y="0"/>
                    </a:lnTo>
                    <a:close/>
                  </a:path>
                </a:pathLst>
              </a:custGeom>
              <a:solidFill>
                <a:srgbClr val="B1C1DB"/>
              </a:solidFill>
            </p:spPr>
            <p:txBody>
              <a:bodyPr wrap="square" lIns="0" tIns="0" rIns="0" bIns="0" rtlCol="0"/>
              <a:lstStyle/>
              <a:p/>
            </p:txBody>
          </p:sp>
          <p:sp>
            <p:nvSpPr>
              <p:cNvPr id="60" name="object 12"/>
              <p:cNvSpPr/>
              <p:nvPr/>
            </p:nvSpPr>
            <p:spPr>
              <a:xfrm>
                <a:off x="3753378" y="2342311"/>
                <a:ext cx="1965960" cy="1179830"/>
              </a:xfrm>
              <a:custGeom>
                <a:avLst/>
                <a:gdLst/>
                <a:ahLst/>
                <a:cxnLst/>
                <a:rect l="l" t="t" r="r" b="b"/>
                <a:pathLst>
                  <a:path w="1965960" h="1179829">
                    <a:moveTo>
                      <a:pt x="1847608" y="0"/>
                    </a:moveTo>
                    <a:lnTo>
                      <a:pt x="117932" y="0"/>
                    </a:lnTo>
                    <a:lnTo>
                      <a:pt x="72030" y="9266"/>
                    </a:lnTo>
                    <a:lnTo>
                      <a:pt x="34544" y="34539"/>
                    </a:lnTo>
                    <a:lnTo>
                      <a:pt x="9268" y="72025"/>
                    </a:lnTo>
                    <a:lnTo>
                      <a:pt x="0" y="117932"/>
                    </a:lnTo>
                    <a:lnTo>
                      <a:pt x="0" y="1061389"/>
                    </a:lnTo>
                    <a:lnTo>
                      <a:pt x="9268" y="1107296"/>
                    </a:lnTo>
                    <a:lnTo>
                      <a:pt x="34544" y="1144782"/>
                    </a:lnTo>
                    <a:lnTo>
                      <a:pt x="72030" y="1170055"/>
                    </a:lnTo>
                    <a:lnTo>
                      <a:pt x="117932" y="1179322"/>
                    </a:lnTo>
                    <a:lnTo>
                      <a:pt x="1847608" y="1179322"/>
                    </a:lnTo>
                    <a:lnTo>
                      <a:pt x="1893510" y="1170055"/>
                    </a:lnTo>
                    <a:lnTo>
                      <a:pt x="1930996" y="1144782"/>
                    </a:lnTo>
                    <a:lnTo>
                      <a:pt x="1956272" y="1107296"/>
                    </a:lnTo>
                    <a:lnTo>
                      <a:pt x="1965540" y="1061389"/>
                    </a:lnTo>
                    <a:lnTo>
                      <a:pt x="1965540" y="117932"/>
                    </a:lnTo>
                    <a:lnTo>
                      <a:pt x="1956272" y="72025"/>
                    </a:lnTo>
                    <a:lnTo>
                      <a:pt x="1930996" y="34539"/>
                    </a:lnTo>
                    <a:lnTo>
                      <a:pt x="1893510" y="9266"/>
                    </a:lnTo>
                    <a:lnTo>
                      <a:pt x="1847608" y="0"/>
                    </a:lnTo>
                    <a:close/>
                  </a:path>
                </a:pathLst>
              </a:custGeom>
              <a:solidFill>
                <a:srgbClr val="4F81BC"/>
              </a:solidFill>
            </p:spPr>
            <p:txBody>
              <a:bodyPr wrap="square" lIns="0" tIns="0" rIns="0" bIns="0" rtlCol="0"/>
              <a:lstStyle/>
              <a:p/>
            </p:txBody>
          </p:sp>
          <p:sp>
            <p:nvSpPr>
              <p:cNvPr id="61" name="object 13"/>
              <p:cNvSpPr/>
              <p:nvPr/>
            </p:nvSpPr>
            <p:spPr>
              <a:xfrm>
                <a:off x="3753378" y="2342311"/>
                <a:ext cx="1965960" cy="1179830"/>
              </a:xfrm>
              <a:custGeom>
                <a:avLst/>
                <a:gdLst/>
                <a:ahLst/>
                <a:cxnLst/>
                <a:rect l="l" t="t" r="r" b="b"/>
                <a:pathLst>
                  <a:path w="1965960" h="1179829">
                    <a:moveTo>
                      <a:pt x="0" y="117932"/>
                    </a:moveTo>
                    <a:lnTo>
                      <a:pt x="9268" y="72025"/>
                    </a:lnTo>
                    <a:lnTo>
                      <a:pt x="34544" y="34539"/>
                    </a:lnTo>
                    <a:lnTo>
                      <a:pt x="72030" y="9266"/>
                    </a:lnTo>
                    <a:lnTo>
                      <a:pt x="117932" y="0"/>
                    </a:lnTo>
                    <a:lnTo>
                      <a:pt x="1847608" y="0"/>
                    </a:lnTo>
                    <a:lnTo>
                      <a:pt x="1893510" y="9266"/>
                    </a:lnTo>
                    <a:lnTo>
                      <a:pt x="1930996" y="34539"/>
                    </a:lnTo>
                    <a:lnTo>
                      <a:pt x="1956272" y="72025"/>
                    </a:lnTo>
                    <a:lnTo>
                      <a:pt x="1965540" y="117932"/>
                    </a:lnTo>
                    <a:lnTo>
                      <a:pt x="1965540" y="1061389"/>
                    </a:lnTo>
                    <a:lnTo>
                      <a:pt x="1956272" y="1107296"/>
                    </a:lnTo>
                    <a:lnTo>
                      <a:pt x="1930996" y="1144782"/>
                    </a:lnTo>
                    <a:lnTo>
                      <a:pt x="1893510" y="1170055"/>
                    </a:lnTo>
                    <a:lnTo>
                      <a:pt x="1847608" y="1179322"/>
                    </a:lnTo>
                    <a:lnTo>
                      <a:pt x="117932" y="1179322"/>
                    </a:lnTo>
                    <a:lnTo>
                      <a:pt x="72030" y="1170055"/>
                    </a:lnTo>
                    <a:lnTo>
                      <a:pt x="34544" y="1144782"/>
                    </a:lnTo>
                    <a:lnTo>
                      <a:pt x="9268" y="1107296"/>
                    </a:lnTo>
                    <a:lnTo>
                      <a:pt x="0" y="1061389"/>
                    </a:lnTo>
                    <a:lnTo>
                      <a:pt x="0" y="117932"/>
                    </a:lnTo>
                    <a:close/>
                  </a:path>
                </a:pathLst>
              </a:custGeom>
              <a:ln w="25400">
                <a:solidFill>
                  <a:srgbClr val="FFFFFF"/>
                </a:solidFill>
              </a:ln>
            </p:spPr>
            <p:txBody>
              <a:bodyPr wrap="square" lIns="0" tIns="0" rIns="0" bIns="0" rtlCol="0"/>
              <a:lstStyle/>
              <a:p/>
            </p:txBody>
          </p:sp>
        </p:grpSp>
        <p:sp>
          <p:nvSpPr>
            <p:cNvPr id="39" name="object 14"/>
            <p:cNvSpPr txBox="1"/>
            <p:nvPr/>
          </p:nvSpPr>
          <p:spPr>
            <a:xfrm>
              <a:off x="6006" y="4018"/>
              <a:ext cx="2075" cy="331"/>
            </a:xfrm>
            <a:prstGeom prst="rect">
              <a:avLst/>
            </a:prstGeom>
          </p:spPr>
          <p:txBody>
            <a:bodyPr vert="horz" wrap="square" lIns="0" tIns="20955" rIns="0" bIns="0" rtlCol="0">
              <a:spAutoFit/>
            </a:bodyPr>
            <a:lstStyle/>
            <a:p>
              <a:pPr marL="8890" marR="3810" algn="ctr">
                <a:lnSpc>
                  <a:spcPct val="97000"/>
                </a:lnSpc>
                <a:spcBef>
                  <a:spcPts val="115"/>
                </a:spcBef>
                <a:buClrTx/>
                <a:buSzTx/>
                <a:buFontTx/>
              </a:pPr>
              <a:r>
                <a:rPr sz="1800" dirty="0">
                  <a:solidFill>
                    <a:srgbClr val="FFFFFF"/>
                  </a:solidFill>
                  <a:latin typeface="宋体" panose="02010600030101010101" pitchFamily="2" charset="-122"/>
                  <a:cs typeface="宋体" panose="02010600030101010101" pitchFamily="2" charset="-122"/>
                </a:rPr>
                <a:t>提交去向材料至院系</a:t>
              </a:r>
              <a:endParaRPr sz="1800" dirty="0">
                <a:solidFill>
                  <a:srgbClr val="FFFFFF"/>
                </a:solidFill>
                <a:latin typeface="宋体" panose="02010600030101010101" pitchFamily="2" charset="-122"/>
                <a:cs typeface="宋体" panose="02010600030101010101" pitchFamily="2" charset="-122"/>
              </a:endParaRPr>
            </a:p>
          </p:txBody>
        </p:sp>
        <p:grpSp>
          <p:nvGrpSpPr>
            <p:cNvPr id="40" name="object 15"/>
            <p:cNvGrpSpPr/>
            <p:nvPr/>
          </p:nvGrpSpPr>
          <p:grpSpPr>
            <a:xfrm>
              <a:off x="8409" y="3472"/>
              <a:ext cx="3062" cy="1424"/>
              <a:chOff x="5891884" y="2329611"/>
              <a:chExt cx="2592070" cy="1205230"/>
            </a:xfrm>
          </p:grpSpPr>
          <p:sp>
            <p:nvSpPr>
              <p:cNvPr id="56" name="object 16"/>
              <p:cNvSpPr/>
              <p:nvPr/>
            </p:nvSpPr>
            <p:spPr>
              <a:xfrm>
                <a:off x="5891884" y="2688252"/>
                <a:ext cx="417195" cy="487680"/>
              </a:xfrm>
              <a:custGeom>
                <a:avLst/>
                <a:gdLst/>
                <a:ahLst/>
                <a:cxnLst/>
                <a:rect l="l" t="t" r="r" b="b"/>
                <a:pathLst>
                  <a:path w="417195" h="487680">
                    <a:moveTo>
                      <a:pt x="208343" y="0"/>
                    </a:moveTo>
                    <a:lnTo>
                      <a:pt x="208343" y="97485"/>
                    </a:lnTo>
                    <a:lnTo>
                      <a:pt x="0" y="97485"/>
                    </a:lnTo>
                    <a:lnTo>
                      <a:pt x="0" y="389953"/>
                    </a:lnTo>
                    <a:lnTo>
                      <a:pt x="208343" y="389953"/>
                    </a:lnTo>
                    <a:lnTo>
                      <a:pt x="208343" y="487451"/>
                    </a:lnTo>
                    <a:lnTo>
                      <a:pt x="416699" y="243725"/>
                    </a:lnTo>
                    <a:lnTo>
                      <a:pt x="208343" y="0"/>
                    </a:lnTo>
                    <a:close/>
                  </a:path>
                </a:pathLst>
              </a:custGeom>
              <a:solidFill>
                <a:srgbClr val="B1C1DB"/>
              </a:solidFill>
            </p:spPr>
            <p:txBody>
              <a:bodyPr wrap="square" lIns="0" tIns="0" rIns="0" bIns="0" rtlCol="0"/>
              <a:lstStyle/>
              <a:p/>
            </p:txBody>
          </p:sp>
          <p:sp>
            <p:nvSpPr>
              <p:cNvPr id="57" name="object 17"/>
              <p:cNvSpPr/>
              <p:nvPr/>
            </p:nvSpPr>
            <p:spPr>
              <a:xfrm>
                <a:off x="6505134" y="2342311"/>
                <a:ext cx="1965960" cy="1179830"/>
              </a:xfrm>
              <a:custGeom>
                <a:avLst/>
                <a:gdLst/>
                <a:ahLst/>
                <a:cxnLst/>
                <a:rect l="l" t="t" r="r" b="b"/>
                <a:pathLst>
                  <a:path w="1965959" h="1179829">
                    <a:moveTo>
                      <a:pt x="1847608" y="0"/>
                    </a:moveTo>
                    <a:lnTo>
                      <a:pt x="117932" y="0"/>
                    </a:lnTo>
                    <a:lnTo>
                      <a:pt x="72025" y="9266"/>
                    </a:lnTo>
                    <a:lnTo>
                      <a:pt x="34539" y="34539"/>
                    </a:lnTo>
                    <a:lnTo>
                      <a:pt x="9266" y="72025"/>
                    </a:lnTo>
                    <a:lnTo>
                      <a:pt x="0" y="117932"/>
                    </a:lnTo>
                    <a:lnTo>
                      <a:pt x="0" y="1061389"/>
                    </a:lnTo>
                    <a:lnTo>
                      <a:pt x="9266" y="1107296"/>
                    </a:lnTo>
                    <a:lnTo>
                      <a:pt x="34539" y="1144782"/>
                    </a:lnTo>
                    <a:lnTo>
                      <a:pt x="72025" y="1170055"/>
                    </a:lnTo>
                    <a:lnTo>
                      <a:pt x="117932" y="1179322"/>
                    </a:lnTo>
                    <a:lnTo>
                      <a:pt x="1847608" y="1179322"/>
                    </a:lnTo>
                    <a:lnTo>
                      <a:pt x="1893510" y="1170055"/>
                    </a:lnTo>
                    <a:lnTo>
                      <a:pt x="1930996" y="1144782"/>
                    </a:lnTo>
                    <a:lnTo>
                      <a:pt x="1956272" y="1107296"/>
                    </a:lnTo>
                    <a:lnTo>
                      <a:pt x="1965540" y="1061389"/>
                    </a:lnTo>
                    <a:lnTo>
                      <a:pt x="1965540" y="117932"/>
                    </a:lnTo>
                    <a:lnTo>
                      <a:pt x="1956272" y="72025"/>
                    </a:lnTo>
                    <a:lnTo>
                      <a:pt x="1930996" y="34539"/>
                    </a:lnTo>
                    <a:lnTo>
                      <a:pt x="1893510" y="9266"/>
                    </a:lnTo>
                    <a:lnTo>
                      <a:pt x="1847608" y="0"/>
                    </a:lnTo>
                    <a:close/>
                  </a:path>
                </a:pathLst>
              </a:custGeom>
              <a:solidFill>
                <a:srgbClr val="4F81BC"/>
              </a:solidFill>
            </p:spPr>
            <p:txBody>
              <a:bodyPr wrap="square" lIns="0" tIns="0" rIns="0" bIns="0" rtlCol="0"/>
              <a:lstStyle/>
              <a:p/>
            </p:txBody>
          </p:sp>
          <p:sp>
            <p:nvSpPr>
              <p:cNvPr id="58" name="object 18"/>
              <p:cNvSpPr/>
              <p:nvPr/>
            </p:nvSpPr>
            <p:spPr>
              <a:xfrm>
                <a:off x="6505134" y="2342311"/>
                <a:ext cx="1965960" cy="1179830"/>
              </a:xfrm>
              <a:custGeom>
                <a:avLst/>
                <a:gdLst/>
                <a:ahLst/>
                <a:cxnLst/>
                <a:rect l="l" t="t" r="r" b="b"/>
                <a:pathLst>
                  <a:path w="1965959" h="1179829">
                    <a:moveTo>
                      <a:pt x="0" y="117932"/>
                    </a:moveTo>
                    <a:lnTo>
                      <a:pt x="9266" y="72025"/>
                    </a:lnTo>
                    <a:lnTo>
                      <a:pt x="34539" y="34539"/>
                    </a:lnTo>
                    <a:lnTo>
                      <a:pt x="72025" y="9266"/>
                    </a:lnTo>
                    <a:lnTo>
                      <a:pt x="117932" y="0"/>
                    </a:lnTo>
                    <a:lnTo>
                      <a:pt x="1847608" y="0"/>
                    </a:lnTo>
                    <a:lnTo>
                      <a:pt x="1893510" y="9266"/>
                    </a:lnTo>
                    <a:lnTo>
                      <a:pt x="1930996" y="34539"/>
                    </a:lnTo>
                    <a:lnTo>
                      <a:pt x="1956272" y="72025"/>
                    </a:lnTo>
                    <a:lnTo>
                      <a:pt x="1965540" y="117932"/>
                    </a:lnTo>
                    <a:lnTo>
                      <a:pt x="1965540" y="1061389"/>
                    </a:lnTo>
                    <a:lnTo>
                      <a:pt x="1956272" y="1107296"/>
                    </a:lnTo>
                    <a:lnTo>
                      <a:pt x="1930996" y="1144782"/>
                    </a:lnTo>
                    <a:lnTo>
                      <a:pt x="1893510" y="1170055"/>
                    </a:lnTo>
                    <a:lnTo>
                      <a:pt x="1847608" y="1179322"/>
                    </a:lnTo>
                    <a:lnTo>
                      <a:pt x="117932" y="1179322"/>
                    </a:lnTo>
                    <a:lnTo>
                      <a:pt x="72025" y="1170055"/>
                    </a:lnTo>
                    <a:lnTo>
                      <a:pt x="34539" y="1144782"/>
                    </a:lnTo>
                    <a:lnTo>
                      <a:pt x="9266" y="1107296"/>
                    </a:lnTo>
                    <a:lnTo>
                      <a:pt x="0" y="1061389"/>
                    </a:lnTo>
                    <a:lnTo>
                      <a:pt x="0" y="117932"/>
                    </a:lnTo>
                    <a:close/>
                  </a:path>
                </a:pathLst>
              </a:custGeom>
              <a:ln w="25400">
                <a:solidFill>
                  <a:srgbClr val="FFFFFF"/>
                </a:solidFill>
              </a:ln>
            </p:spPr>
            <p:txBody>
              <a:bodyPr wrap="square" lIns="0" tIns="0" rIns="0" bIns="0" rtlCol="0"/>
              <a:lstStyle/>
              <a:p/>
            </p:txBody>
          </p:sp>
        </p:grpSp>
        <p:sp>
          <p:nvSpPr>
            <p:cNvPr id="41" name="object 19"/>
            <p:cNvSpPr txBox="1"/>
            <p:nvPr/>
          </p:nvSpPr>
          <p:spPr>
            <a:xfrm>
              <a:off x="9255" y="3691"/>
              <a:ext cx="2075" cy="937"/>
            </a:xfrm>
            <a:prstGeom prst="rect">
              <a:avLst/>
            </a:prstGeom>
          </p:spPr>
          <p:txBody>
            <a:bodyPr vert="horz" wrap="square" lIns="0" tIns="14764" rIns="0" bIns="0" rtlCol="0">
              <a:spAutoFit/>
            </a:bodyPr>
            <a:lstStyle/>
            <a:p>
              <a:pPr marL="8890" marR="3810">
                <a:lnSpc>
                  <a:spcPct val="97000"/>
                </a:lnSpc>
                <a:spcBef>
                  <a:spcPts val="115"/>
                </a:spcBef>
                <a:buClrTx/>
                <a:buSzTx/>
                <a:buFontTx/>
              </a:pPr>
              <a:r>
                <a:rPr sz="1800" dirty="0">
                  <a:solidFill>
                    <a:srgbClr val="FFFFFF"/>
                  </a:solidFill>
                  <a:latin typeface="宋体" panose="02010600030101010101" pitchFamily="2" charset="-122"/>
                  <a:cs typeface="宋体" panose="02010600030101010101" pitchFamily="2" charset="-122"/>
                </a:rPr>
                <a:t>院系审核通过系统信息，并收集审核通过的材料</a:t>
              </a:r>
              <a:endParaRPr sz="1800" dirty="0">
                <a:solidFill>
                  <a:srgbClr val="FFFFFF"/>
                </a:solidFill>
                <a:latin typeface="宋体" panose="02010600030101010101" pitchFamily="2" charset="-122"/>
                <a:cs typeface="宋体" panose="02010600030101010101" pitchFamily="2" charset="-122"/>
              </a:endParaRPr>
            </a:p>
          </p:txBody>
        </p:sp>
        <p:grpSp>
          <p:nvGrpSpPr>
            <p:cNvPr id="42" name="object 20"/>
            <p:cNvGrpSpPr/>
            <p:nvPr/>
          </p:nvGrpSpPr>
          <p:grpSpPr>
            <a:xfrm>
              <a:off x="9118" y="5084"/>
              <a:ext cx="2352" cy="2132"/>
              <a:chOff x="6492434" y="3694603"/>
              <a:chExt cx="1991360" cy="1805305"/>
            </a:xfrm>
          </p:grpSpPr>
          <p:sp>
            <p:nvSpPr>
              <p:cNvPr id="53" name="object 21"/>
              <p:cNvSpPr/>
              <p:nvPr/>
            </p:nvSpPr>
            <p:spPr>
              <a:xfrm>
                <a:off x="7244172" y="3694603"/>
                <a:ext cx="487680" cy="417195"/>
              </a:xfrm>
              <a:custGeom>
                <a:avLst/>
                <a:gdLst/>
                <a:ahLst/>
                <a:cxnLst/>
                <a:rect l="l" t="t" r="r" b="b"/>
                <a:pathLst>
                  <a:path w="487679" h="417195">
                    <a:moveTo>
                      <a:pt x="389966" y="0"/>
                    </a:moveTo>
                    <a:lnTo>
                      <a:pt x="97497" y="0"/>
                    </a:lnTo>
                    <a:lnTo>
                      <a:pt x="97497" y="208343"/>
                    </a:lnTo>
                    <a:lnTo>
                      <a:pt x="0" y="208343"/>
                    </a:lnTo>
                    <a:lnTo>
                      <a:pt x="243725" y="416699"/>
                    </a:lnTo>
                    <a:lnTo>
                      <a:pt x="487451" y="208343"/>
                    </a:lnTo>
                    <a:lnTo>
                      <a:pt x="389966" y="208343"/>
                    </a:lnTo>
                    <a:lnTo>
                      <a:pt x="389966" y="0"/>
                    </a:lnTo>
                    <a:close/>
                  </a:path>
                </a:pathLst>
              </a:custGeom>
              <a:solidFill>
                <a:srgbClr val="B1C1DB"/>
              </a:solidFill>
            </p:spPr>
            <p:txBody>
              <a:bodyPr wrap="square" lIns="0" tIns="0" rIns="0" bIns="0" rtlCol="0"/>
              <a:lstStyle/>
              <a:p/>
            </p:txBody>
          </p:sp>
          <p:sp>
            <p:nvSpPr>
              <p:cNvPr id="54" name="object 22"/>
              <p:cNvSpPr/>
              <p:nvPr/>
            </p:nvSpPr>
            <p:spPr>
              <a:xfrm>
                <a:off x="6505134" y="4307851"/>
                <a:ext cx="1965960" cy="1179830"/>
              </a:xfrm>
              <a:custGeom>
                <a:avLst/>
                <a:gdLst/>
                <a:ahLst/>
                <a:cxnLst/>
                <a:rect l="l" t="t" r="r" b="b"/>
                <a:pathLst>
                  <a:path w="1965959" h="1179829">
                    <a:moveTo>
                      <a:pt x="1847608" y="0"/>
                    </a:moveTo>
                    <a:lnTo>
                      <a:pt x="117932" y="0"/>
                    </a:lnTo>
                    <a:lnTo>
                      <a:pt x="72025" y="9266"/>
                    </a:lnTo>
                    <a:lnTo>
                      <a:pt x="34539" y="34539"/>
                    </a:lnTo>
                    <a:lnTo>
                      <a:pt x="9266" y="72025"/>
                    </a:lnTo>
                    <a:lnTo>
                      <a:pt x="0" y="117932"/>
                    </a:lnTo>
                    <a:lnTo>
                      <a:pt x="0" y="1061389"/>
                    </a:lnTo>
                    <a:lnTo>
                      <a:pt x="9266" y="1107291"/>
                    </a:lnTo>
                    <a:lnTo>
                      <a:pt x="34539" y="1144778"/>
                    </a:lnTo>
                    <a:lnTo>
                      <a:pt x="72025" y="1170053"/>
                    </a:lnTo>
                    <a:lnTo>
                      <a:pt x="117932" y="1179322"/>
                    </a:lnTo>
                    <a:lnTo>
                      <a:pt x="1847608" y="1179322"/>
                    </a:lnTo>
                    <a:lnTo>
                      <a:pt x="1893510" y="1170053"/>
                    </a:lnTo>
                    <a:lnTo>
                      <a:pt x="1930996" y="1144778"/>
                    </a:lnTo>
                    <a:lnTo>
                      <a:pt x="1956272" y="1107291"/>
                    </a:lnTo>
                    <a:lnTo>
                      <a:pt x="1965540" y="1061389"/>
                    </a:lnTo>
                    <a:lnTo>
                      <a:pt x="1965540" y="117932"/>
                    </a:lnTo>
                    <a:lnTo>
                      <a:pt x="1956272" y="72025"/>
                    </a:lnTo>
                    <a:lnTo>
                      <a:pt x="1930996" y="34539"/>
                    </a:lnTo>
                    <a:lnTo>
                      <a:pt x="1893510" y="9266"/>
                    </a:lnTo>
                    <a:lnTo>
                      <a:pt x="1847608" y="0"/>
                    </a:lnTo>
                    <a:close/>
                  </a:path>
                </a:pathLst>
              </a:custGeom>
              <a:solidFill>
                <a:srgbClr val="4F81BC"/>
              </a:solidFill>
            </p:spPr>
            <p:txBody>
              <a:bodyPr wrap="square" lIns="0" tIns="0" rIns="0" bIns="0" rtlCol="0"/>
              <a:lstStyle/>
              <a:p/>
            </p:txBody>
          </p:sp>
          <p:sp>
            <p:nvSpPr>
              <p:cNvPr id="55" name="object 23"/>
              <p:cNvSpPr/>
              <p:nvPr/>
            </p:nvSpPr>
            <p:spPr>
              <a:xfrm>
                <a:off x="6505134" y="4307851"/>
                <a:ext cx="1965960" cy="1179830"/>
              </a:xfrm>
              <a:custGeom>
                <a:avLst/>
                <a:gdLst/>
                <a:ahLst/>
                <a:cxnLst/>
                <a:rect l="l" t="t" r="r" b="b"/>
                <a:pathLst>
                  <a:path w="1965959" h="1179829">
                    <a:moveTo>
                      <a:pt x="0" y="117932"/>
                    </a:moveTo>
                    <a:lnTo>
                      <a:pt x="9266" y="72025"/>
                    </a:lnTo>
                    <a:lnTo>
                      <a:pt x="34539" y="34539"/>
                    </a:lnTo>
                    <a:lnTo>
                      <a:pt x="72025" y="9266"/>
                    </a:lnTo>
                    <a:lnTo>
                      <a:pt x="117932" y="0"/>
                    </a:lnTo>
                    <a:lnTo>
                      <a:pt x="1847608" y="0"/>
                    </a:lnTo>
                    <a:lnTo>
                      <a:pt x="1893510" y="9266"/>
                    </a:lnTo>
                    <a:lnTo>
                      <a:pt x="1930996" y="34539"/>
                    </a:lnTo>
                    <a:lnTo>
                      <a:pt x="1956272" y="72025"/>
                    </a:lnTo>
                    <a:lnTo>
                      <a:pt x="1965540" y="117932"/>
                    </a:lnTo>
                    <a:lnTo>
                      <a:pt x="1965540" y="1061389"/>
                    </a:lnTo>
                    <a:lnTo>
                      <a:pt x="1956272" y="1107291"/>
                    </a:lnTo>
                    <a:lnTo>
                      <a:pt x="1930996" y="1144778"/>
                    </a:lnTo>
                    <a:lnTo>
                      <a:pt x="1893510" y="1170053"/>
                    </a:lnTo>
                    <a:lnTo>
                      <a:pt x="1847608" y="1179322"/>
                    </a:lnTo>
                    <a:lnTo>
                      <a:pt x="117932" y="1179322"/>
                    </a:lnTo>
                    <a:lnTo>
                      <a:pt x="72025" y="1170053"/>
                    </a:lnTo>
                    <a:lnTo>
                      <a:pt x="34539" y="1144778"/>
                    </a:lnTo>
                    <a:lnTo>
                      <a:pt x="9266" y="1107291"/>
                    </a:lnTo>
                    <a:lnTo>
                      <a:pt x="0" y="1061389"/>
                    </a:lnTo>
                    <a:lnTo>
                      <a:pt x="0" y="117932"/>
                    </a:lnTo>
                    <a:close/>
                  </a:path>
                </a:pathLst>
              </a:custGeom>
              <a:ln w="25400">
                <a:solidFill>
                  <a:srgbClr val="FFFFFF"/>
                </a:solidFill>
              </a:ln>
            </p:spPr>
            <p:txBody>
              <a:bodyPr wrap="square" lIns="0" tIns="0" rIns="0" bIns="0" rtlCol="0"/>
              <a:lstStyle/>
              <a:p/>
            </p:txBody>
          </p:sp>
        </p:grpSp>
        <p:sp>
          <p:nvSpPr>
            <p:cNvPr id="43" name="object 24"/>
            <p:cNvSpPr txBox="1"/>
            <p:nvPr/>
          </p:nvSpPr>
          <p:spPr>
            <a:xfrm>
              <a:off x="9255" y="6161"/>
              <a:ext cx="2075" cy="637"/>
            </a:xfrm>
            <a:prstGeom prst="rect">
              <a:avLst/>
            </a:prstGeom>
          </p:spPr>
          <p:txBody>
            <a:bodyPr vert="horz" wrap="square" lIns="0" tIns="20954" rIns="0" bIns="0" rtlCol="0">
              <a:spAutoFit/>
            </a:bodyPr>
            <a:lstStyle/>
            <a:p>
              <a:pPr marL="8890" marR="3810">
                <a:lnSpc>
                  <a:spcPct val="97000"/>
                </a:lnSpc>
                <a:spcBef>
                  <a:spcPts val="115"/>
                </a:spcBef>
                <a:buClrTx/>
                <a:buSzTx/>
                <a:buFontTx/>
              </a:pPr>
              <a:r>
                <a:rPr sz="1800" dirty="0">
                  <a:solidFill>
                    <a:srgbClr val="FFFFFF"/>
                  </a:solidFill>
                  <a:latin typeface="宋体" panose="02010600030101010101" pitchFamily="2" charset="-122"/>
                  <a:cs typeface="宋体" panose="02010600030101010101" pitchFamily="2" charset="-122"/>
                </a:rPr>
                <a:t>学院提交去向材料到就业中心</a:t>
              </a:r>
              <a:endParaRPr sz="1800" dirty="0">
                <a:solidFill>
                  <a:srgbClr val="FFFFFF"/>
                </a:solidFill>
                <a:latin typeface="宋体" panose="02010600030101010101" pitchFamily="2" charset="-122"/>
                <a:cs typeface="宋体" panose="02010600030101010101" pitchFamily="2" charset="-122"/>
              </a:endParaRPr>
            </a:p>
          </p:txBody>
        </p:sp>
        <p:grpSp>
          <p:nvGrpSpPr>
            <p:cNvPr id="44" name="object 25"/>
            <p:cNvGrpSpPr/>
            <p:nvPr/>
          </p:nvGrpSpPr>
          <p:grpSpPr>
            <a:xfrm>
              <a:off x="5883" y="5809"/>
              <a:ext cx="3047" cy="1394"/>
              <a:chOff x="3753378" y="4307851"/>
              <a:chExt cx="2579282" cy="1179830"/>
            </a:xfrm>
          </p:grpSpPr>
          <p:sp>
            <p:nvSpPr>
              <p:cNvPr id="50" name="object 26"/>
              <p:cNvSpPr/>
              <p:nvPr/>
            </p:nvSpPr>
            <p:spPr>
              <a:xfrm>
                <a:off x="5915465" y="4653784"/>
                <a:ext cx="417195" cy="487680"/>
              </a:xfrm>
              <a:custGeom>
                <a:avLst/>
                <a:gdLst/>
                <a:ahLst/>
                <a:cxnLst/>
                <a:rect l="l" t="t" r="r" b="b"/>
                <a:pathLst>
                  <a:path w="417195" h="487679">
                    <a:moveTo>
                      <a:pt x="208356" y="0"/>
                    </a:moveTo>
                    <a:lnTo>
                      <a:pt x="0" y="243725"/>
                    </a:lnTo>
                    <a:lnTo>
                      <a:pt x="208356" y="487451"/>
                    </a:lnTo>
                    <a:lnTo>
                      <a:pt x="208356" y="389966"/>
                    </a:lnTo>
                    <a:lnTo>
                      <a:pt x="416699" y="389966"/>
                    </a:lnTo>
                    <a:lnTo>
                      <a:pt x="416699" y="97497"/>
                    </a:lnTo>
                    <a:lnTo>
                      <a:pt x="208356" y="97497"/>
                    </a:lnTo>
                    <a:lnTo>
                      <a:pt x="208356" y="0"/>
                    </a:lnTo>
                    <a:close/>
                  </a:path>
                </a:pathLst>
              </a:custGeom>
              <a:solidFill>
                <a:srgbClr val="B1C1DB"/>
              </a:solidFill>
            </p:spPr>
            <p:txBody>
              <a:bodyPr wrap="square" lIns="0" tIns="0" rIns="0" bIns="0" rtlCol="0"/>
              <a:lstStyle/>
              <a:p/>
            </p:txBody>
          </p:sp>
          <p:sp>
            <p:nvSpPr>
              <p:cNvPr id="51" name="object 27"/>
              <p:cNvSpPr/>
              <p:nvPr/>
            </p:nvSpPr>
            <p:spPr>
              <a:xfrm>
                <a:off x="3753381" y="4307855"/>
                <a:ext cx="1965892" cy="1179821"/>
              </a:xfrm>
              <a:custGeom>
                <a:avLst/>
                <a:gdLst/>
                <a:ahLst/>
                <a:cxnLst/>
                <a:rect l="l" t="t" r="r" b="b"/>
                <a:pathLst>
                  <a:path w="1965960" h="1179829">
                    <a:moveTo>
                      <a:pt x="1847608" y="0"/>
                    </a:moveTo>
                    <a:lnTo>
                      <a:pt x="117932" y="0"/>
                    </a:lnTo>
                    <a:lnTo>
                      <a:pt x="72030" y="9266"/>
                    </a:lnTo>
                    <a:lnTo>
                      <a:pt x="34544" y="34539"/>
                    </a:lnTo>
                    <a:lnTo>
                      <a:pt x="9268" y="72025"/>
                    </a:lnTo>
                    <a:lnTo>
                      <a:pt x="0" y="117932"/>
                    </a:lnTo>
                    <a:lnTo>
                      <a:pt x="0" y="1061389"/>
                    </a:lnTo>
                    <a:lnTo>
                      <a:pt x="9268" y="1107291"/>
                    </a:lnTo>
                    <a:lnTo>
                      <a:pt x="34544" y="1144778"/>
                    </a:lnTo>
                    <a:lnTo>
                      <a:pt x="72030" y="1170053"/>
                    </a:lnTo>
                    <a:lnTo>
                      <a:pt x="117932" y="1179322"/>
                    </a:lnTo>
                    <a:lnTo>
                      <a:pt x="1847608" y="1179322"/>
                    </a:lnTo>
                    <a:lnTo>
                      <a:pt x="1893510" y="1170053"/>
                    </a:lnTo>
                    <a:lnTo>
                      <a:pt x="1930996" y="1144778"/>
                    </a:lnTo>
                    <a:lnTo>
                      <a:pt x="1956272" y="1107291"/>
                    </a:lnTo>
                    <a:lnTo>
                      <a:pt x="1965540" y="1061389"/>
                    </a:lnTo>
                    <a:lnTo>
                      <a:pt x="1965540" y="117932"/>
                    </a:lnTo>
                    <a:lnTo>
                      <a:pt x="1956272" y="72025"/>
                    </a:lnTo>
                    <a:lnTo>
                      <a:pt x="1930996" y="34539"/>
                    </a:lnTo>
                    <a:lnTo>
                      <a:pt x="1893510" y="9266"/>
                    </a:lnTo>
                    <a:lnTo>
                      <a:pt x="1847608" y="0"/>
                    </a:lnTo>
                    <a:close/>
                  </a:path>
                </a:pathLst>
              </a:custGeom>
              <a:solidFill>
                <a:srgbClr val="4F81BC"/>
              </a:solidFill>
            </p:spPr>
            <p:txBody>
              <a:bodyPr wrap="square" lIns="0" tIns="0" rIns="0" bIns="0" rtlCol="0"/>
              <a:lstStyle/>
              <a:p>
                <a:pPr algn="ctr"/>
                <a:endParaRPr dirty="0">
                  <a:solidFill>
                    <a:schemeClr val="bg1"/>
                  </a:solidFill>
                </a:endParaRPr>
              </a:p>
            </p:txBody>
          </p:sp>
          <p:sp>
            <p:nvSpPr>
              <p:cNvPr id="52" name="object 28"/>
              <p:cNvSpPr/>
              <p:nvPr/>
            </p:nvSpPr>
            <p:spPr>
              <a:xfrm>
                <a:off x="3753378" y="4307851"/>
                <a:ext cx="1965960" cy="1179830"/>
              </a:xfrm>
              <a:custGeom>
                <a:avLst/>
                <a:gdLst/>
                <a:ahLst/>
                <a:cxnLst/>
                <a:rect l="l" t="t" r="r" b="b"/>
                <a:pathLst>
                  <a:path w="1965960" h="1179829">
                    <a:moveTo>
                      <a:pt x="0" y="117932"/>
                    </a:moveTo>
                    <a:lnTo>
                      <a:pt x="9268" y="72025"/>
                    </a:lnTo>
                    <a:lnTo>
                      <a:pt x="34544" y="34539"/>
                    </a:lnTo>
                    <a:lnTo>
                      <a:pt x="72030" y="9266"/>
                    </a:lnTo>
                    <a:lnTo>
                      <a:pt x="117932" y="0"/>
                    </a:lnTo>
                    <a:lnTo>
                      <a:pt x="1847608" y="0"/>
                    </a:lnTo>
                    <a:lnTo>
                      <a:pt x="1893510" y="9266"/>
                    </a:lnTo>
                    <a:lnTo>
                      <a:pt x="1930996" y="34539"/>
                    </a:lnTo>
                    <a:lnTo>
                      <a:pt x="1956272" y="72025"/>
                    </a:lnTo>
                    <a:lnTo>
                      <a:pt x="1965540" y="117932"/>
                    </a:lnTo>
                    <a:lnTo>
                      <a:pt x="1965540" y="1061389"/>
                    </a:lnTo>
                    <a:lnTo>
                      <a:pt x="1956272" y="1107291"/>
                    </a:lnTo>
                    <a:lnTo>
                      <a:pt x="1930996" y="1144778"/>
                    </a:lnTo>
                    <a:lnTo>
                      <a:pt x="1893510" y="1170053"/>
                    </a:lnTo>
                    <a:lnTo>
                      <a:pt x="1847608" y="1179322"/>
                    </a:lnTo>
                    <a:lnTo>
                      <a:pt x="117932" y="1179322"/>
                    </a:lnTo>
                    <a:lnTo>
                      <a:pt x="72030" y="1170053"/>
                    </a:lnTo>
                    <a:lnTo>
                      <a:pt x="34544" y="1144778"/>
                    </a:lnTo>
                    <a:lnTo>
                      <a:pt x="9268" y="1107291"/>
                    </a:lnTo>
                    <a:lnTo>
                      <a:pt x="0" y="1061389"/>
                    </a:lnTo>
                    <a:lnTo>
                      <a:pt x="0" y="117932"/>
                    </a:lnTo>
                    <a:close/>
                  </a:path>
                </a:pathLst>
              </a:custGeom>
              <a:ln w="25400">
                <a:solidFill>
                  <a:srgbClr val="FFFFFF"/>
                </a:solidFill>
              </a:ln>
            </p:spPr>
            <p:txBody>
              <a:bodyPr wrap="square" lIns="0" tIns="0" rIns="0" bIns="0" rtlCol="0"/>
              <a:lstStyle/>
              <a:p/>
            </p:txBody>
          </p:sp>
        </p:grpSp>
        <p:grpSp>
          <p:nvGrpSpPr>
            <p:cNvPr id="45" name="object 30"/>
            <p:cNvGrpSpPr/>
            <p:nvPr/>
          </p:nvGrpSpPr>
          <p:grpSpPr>
            <a:xfrm>
              <a:off x="2618" y="5794"/>
              <a:ext cx="3062" cy="1424"/>
              <a:chOff x="988922" y="4295151"/>
              <a:chExt cx="2592070" cy="1205230"/>
            </a:xfrm>
          </p:grpSpPr>
          <p:sp>
            <p:nvSpPr>
              <p:cNvPr id="47" name="object 31"/>
              <p:cNvSpPr/>
              <p:nvPr/>
            </p:nvSpPr>
            <p:spPr>
              <a:xfrm>
                <a:off x="3163709" y="4653784"/>
                <a:ext cx="417195" cy="487680"/>
              </a:xfrm>
              <a:custGeom>
                <a:avLst/>
                <a:gdLst/>
                <a:ahLst/>
                <a:cxnLst/>
                <a:rect l="l" t="t" r="r" b="b"/>
                <a:pathLst>
                  <a:path w="417195" h="487679">
                    <a:moveTo>
                      <a:pt x="208356" y="0"/>
                    </a:moveTo>
                    <a:lnTo>
                      <a:pt x="0" y="243725"/>
                    </a:lnTo>
                    <a:lnTo>
                      <a:pt x="208356" y="487451"/>
                    </a:lnTo>
                    <a:lnTo>
                      <a:pt x="208356" y="389966"/>
                    </a:lnTo>
                    <a:lnTo>
                      <a:pt x="416699" y="389966"/>
                    </a:lnTo>
                    <a:lnTo>
                      <a:pt x="416699" y="97497"/>
                    </a:lnTo>
                    <a:lnTo>
                      <a:pt x="208356" y="97497"/>
                    </a:lnTo>
                    <a:lnTo>
                      <a:pt x="208356" y="0"/>
                    </a:lnTo>
                    <a:close/>
                  </a:path>
                </a:pathLst>
              </a:custGeom>
              <a:solidFill>
                <a:srgbClr val="B1C1DB"/>
              </a:solidFill>
            </p:spPr>
            <p:txBody>
              <a:bodyPr wrap="square" lIns="0" tIns="0" rIns="0" bIns="0" rtlCol="0"/>
              <a:lstStyle/>
              <a:p/>
            </p:txBody>
          </p:sp>
          <p:sp>
            <p:nvSpPr>
              <p:cNvPr id="48" name="object 32"/>
              <p:cNvSpPr/>
              <p:nvPr/>
            </p:nvSpPr>
            <p:spPr>
              <a:xfrm>
                <a:off x="1001622" y="4307851"/>
                <a:ext cx="1965960" cy="1179830"/>
              </a:xfrm>
              <a:custGeom>
                <a:avLst/>
                <a:gdLst/>
                <a:ahLst/>
                <a:cxnLst/>
                <a:rect l="l" t="t" r="r" b="b"/>
                <a:pathLst>
                  <a:path w="1965960" h="1179829">
                    <a:moveTo>
                      <a:pt x="1847608" y="0"/>
                    </a:moveTo>
                    <a:lnTo>
                      <a:pt x="117932" y="0"/>
                    </a:lnTo>
                    <a:lnTo>
                      <a:pt x="72025" y="9266"/>
                    </a:lnTo>
                    <a:lnTo>
                      <a:pt x="34539" y="34539"/>
                    </a:lnTo>
                    <a:lnTo>
                      <a:pt x="9266" y="72025"/>
                    </a:lnTo>
                    <a:lnTo>
                      <a:pt x="0" y="117932"/>
                    </a:lnTo>
                    <a:lnTo>
                      <a:pt x="0" y="1061389"/>
                    </a:lnTo>
                    <a:lnTo>
                      <a:pt x="9266" y="1107291"/>
                    </a:lnTo>
                    <a:lnTo>
                      <a:pt x="34539" y="1144778"/>
                    </a:lnTo>
                    <a:lnTo>
                      <a:pt x="72025" y="1170053"/>
                    </a:lnTo>
                    <a:lnTo>
                      <a:pt x="117932" y="1179322"/>
                    </a:lnTo>
                    <a:lnTo>
                      <a:pt x="1847608" y="1179322"/>
                    </a:lnTo>
                    <a:lnTo>
                      <a:pt x="1893510" y="1170053"/>
                    </a:lnTo>
                    <a:lnTo>
                      <a:pt x="1930996" y="1144778"/>
                    </a:lnTo>
                    <a:lnTo>
                      <a:pt x="1956272" y="1107291"/>
                    </a:lnTo>
                    <a:lnTo>
                      <a:pt x="1965540" y="1061389"/>
                    </a:lnTo>
                    <a:lnTo>
                      <a:pt x="1965540" y="117932"/>
                    </a:lnTo>
                    <a:lnTo>
                      <a:pt x="1956272" y="72025"/>
                    </a:lnTo>
                    <a:lnTo>
                      <a:pt x="1930996" y="34539"/>
                    </a:lnTo>
                    <a:lnTo>
                      <a:pt x="1893510" y="9266"/>
                    </a:lnTo>
                    <a:lnTo>
                      <a:pt x="1847608" y="0"/>
                    </a:lnTo>
                    <a:close/>
                  </a:path>
                </a:pathLst>
              </a:custGeom>
              <a:solidFill>
                <a:srgbClr val="4F81BC"/>
              </a:solidFill>
            </p:spPr>
            <p:txBody>
              <a:bodyPr wrap="square" lIns="0" tIns="0" rIns="0" bIns="0" rtlCol="0"/>
              <a:lstStyle/>
              <a:p/>
            </p:txBody>
          </p:sp>
          <p:sp>
            <p:nvSpPr>
              <p:cNvPr id="49" name="object 33"/>
              <p:cNvSpPr/>
              <p:nvPr/>
            </p:nvSpPr>
            <p:spPr>
              <a:xfrm>
                <a:off x="1001622" y="4307851"/>
                <a:ext cx="1965960" cy="1179830"/>
              </a:xfrm>
              <a:custGeom>
                <a:avLst/>
                <a:gdLst/>
                <a:ahLst/>
                <a:cxnLst/>
                <a:rect l="l" t="t" r="r" b="b"/>
                <a:pathLst>
                  <a:path w="1965960" h="1179829">
                    <a:moveTo>
                      <a:pt x="0" y="117932"/>
                    </a:moveTo>
                    <a:lnTo>
                      <a:pt x="9266" y="72025"/>
                    </a:lnTo>
                    <a:lnTo>
                      <a:pt x="34539" y="34539"/>
                    </a:lnTo>
                    <a:lnTo>
                      <a:pt x="72025" y="9266"/>
                    </a:lnTo>
                    <a:lnTo>
                      <a:pt x="117932" y="0"/>
                    </a:lnTo>
                    <a:lnTo>
                      <a:pt x="1847608" y="0"/>
                    </a:lnTo>
                    <a:lnTo>
                      <a:pt x="1893510" y="9266"/>
                    </a:lnTo>
                    <a:lnTo>
                      <a:pt x="1930996" y="34539"/>
                    </a:lnTo>
                    <a:lnTo>
                      <a:pt x="1956272" y="72025"/>
                    </a:lnTo>
                    <a:lnTo>
                      <a:pt x="1965540" y="117932"/>
                    </a:lnTo>
                    <a:lnTo>
                      <a:pt x="1965540" y="1061389"/>
                    </a:lnTo>
                    <a:lnTo>
                      <a:pt x="1956272" y="1107291"/>
                    </a:lnTo>
                    <a:lnTo>
                      <a:pt x="1930996" y="1144778"/>
                    </a:lnTo>
                    <a:lnTo>
                      <a:pt x="1893510" y="1170053"/>
                    </a:lnTo>
                    <a:lnTo>
                      <a:pt x="1847608" y="1179322"/>
                    </a:lnTo>
                    <a:lnTo>
                      <a:pt x="117932" y="1179322"/>
                    </a:lnTo>
                    <a:lnTo>
                      <a:pt x="72025" y="1170053"/>
                    </a:lnTo>
                    <a:lnTo>
                      <a:pt x="34539" y="1144778"/>
                    </a:lnTo>
                    <a:lnTo>
                      <a:pt x="9266" y="1107291"/>
                    </a:lnTo>
                    <a:lnTo>
                      <a:pt x="0" y="1061389"/>
                    </a:lnTo>
                    <a:lnTo>
                      <a:pt x="0" y="117932"/>
                    </a:lnTo>
                    <a:close/>
                  </a:path>
                </a:pathLst>
              </a:custGeom>
              <a:ln w="25400">
                <a:solidFill>
                  <a:srgbClr val="FFFFFF"/>
                </a:solidFill>
              </a:ln>
            </p:spPr>
            <p:txBody>
              <a:bodyPr wrap="square" lIns="0" tIns="0" rIns="0" bIns="0" rtlCol="0"/>
              <a:lstStyle/>
              <a:p/>
            </p:txBody>
          </p:sp>
        </p:grpSp>
        <p:sp>
          <p:nvSpPr>
            <p:cNvPr id="46" name="object 34"/>
            <p:cNvSpPr txBox="1"/>
            <p:nvPr/>
          </p:nvSpPr>
          <p:spPr>
            <a:xfrm>
              <a:off x="2755" y="6012"/>
              <a:ext cx="2075" cy="937"/>
            </a:xfrm>
            <a:prstGeom prst="rect">
              <a:avLst/>
            </a:prstGeom>
          </p:spPr>
          <p:txBody>
            <a:bodyPr vert="horz" wrap="square" lIns="0" tIns="14764" rIns="0" bIns="0" rtlCol="0">
              <a:spAutoFit/>
            </a:bodyPr>
            <a:lstStyle/>
            <a:p>
              <a:pPr marL="9525" marR="3810" algn="just">
                <a:lnSpc>
                  <a:spcPct val="97000"/>
                </a:lnSpc>
                <a:spcBef>
                  <a:spcPts val="115"/>
                </a:spcBef>
              </a:pPr>
              <a:r>
                <a:rPr sz="1800" dirty="0">
                  <a:solidFill>
                    <a:srgbClr val="FFFFFF"/>
                  </a:solidFill>
                  <a:latin typeface="宋体" panose="02010600030101010101" pitchFamily="2" charset="-122"/>
                  <a:cs typeface="宋体" panose="02010600030101010101" pitchFamily="2" charset="-122"/>
                </a:rPr>
                <a:t>等待院系发放《报到证》（不签发报到证的去向除外）</a:t>
              </a:r>
              <a:endParaRPr sz="1800" dirty="0">
                <a:solidFill>
                  <a:srgbClr val="FFFFFF"/>
                </a:solidFill>
                <a:latin typeface="宋体" panose="02010600030101010101" pitchFamily="2" charset="-122"/>
                <a:cs typeface="宋体" panose="02010600030101010101" pitchFamily="2" charset="-122"/>
              </a:endParaRPr>
            </a:p>
          </p:txBody>
        </p:sp>
      </p:grpSp>
      <p:sp>
        <p:nvSpPr>
          <p:cNvPr id="3" name="文本框 2"/>
          <p:cNvSpPr txBox="1"/>
          <p:nvPr/>
        </p:nvSpPr>
        <p:spPr>
          <a:xfrm>
            <a:off x="5172062" y="5058466"/>
            <a:ext cx="1691640" cy="537327"/>
          </a:xfrm>
          <a:prstGeom prst="rect">
            <a:avLst/>
          </a:prstGeom>
          <a:noFill/>
        </p:spPr>
        <p:txBody>
          <a:bodyPr wrap="square" lIns="0" tIns="0" rIns="0" bIns="0" rtlCol="0">
            <a:spAutoFit/>
          </a:bodyPr>
          <a:lstStyle/>
          <a:p>
            <a:pPr marL="8890" marR="3810">
              <a:lnSpc>
                <a:spcPct val="97000"/>
              </a:lnSpc>
              <a:spcBef>
                <a:spcPts val="115"/>
              </a:spcBef>
              <a:buClrTx/>
              <a:buSzTx/>
              <a:buFontTx/>
            </a:pPr>
            <a:r>
              <a:rPr lang="zh-CN" altLang="en-US" dirty="0">
                <a:solidFill>
                  <a:srgbClr val="FFFFFF"/>
                </a:solidFill>
                <a:latin typeface="宋体" panose="02010600030101010101" pitchFamily="2" charset="-122"/>
                <a:cs typeface="宋体" panose="02010600030101010101" pitchFamily="2" charset="-122"/>
              </a:rPr>
              <a:t>就业中心审核 锁定去向信息</a:t>
            </a:r>
            <a:endParaRPr lang="zh-CN" altLang="en-US" dirty="0">
              <a:solidFill>
                <a:srgbClr val="FFFFFF"/>
              </a:solidFill>
              <a:latin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2"/>
          <p:cNvSpPr>
            <a:spLocks noGrp="1" noChangeArrowheads="1"/>
          </p:cNvSpPr>
          <p:nvPr>
            <p:ph type="title"/>
          </p:nvPr>
        </p:nvSpPr>
        <p:spPr>
          <a:xfrm>
            <a:off x="660400" y="346075"/>
            <a:ext cx="9234488" cy="663575"/>
          </a:xfrm>
        </p:spPr>
        <p:txBody>
          <a:bodyPr/>
          <a:lstStyle/>
          <a:p>
            <a:pPr algn="just" eaLnBrk="1" hangingPunct="1">
              <a:defRPr/>
            </a:pPr>
            <a:r>
              <a:rPr lang="zh-CN" altLang="en-US" sz="2800" b="1" dirty="0">
                <a:latin typeface="微软雅黑" panose="020B0503020204020204" charset="-122"/>
                <a:ea typeface="微软雅黑" panose="020B0503020204020204" charset="-122"/>
              </a:rPr>
              <a:t>毕业去向</a:t>
            </a:r>
            <a:r>
              <a:rPr lang="en-US" altLang="zh-CN" sz="2800" b="1" dirty="0">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工作类</a:t>
            </a:r>
            <a:endParaRPr lang="zh-CN" altLang="en-US" sz="2800" b="1" dirty="0">
              <a:latin typeface="微软雅黑" panose="020B0503020204020204" charset="-122"/>
              <a:ea typeface="微软雅黑" panose="020B0503020204020204" charset="-122"/>
            </a:endParaRPr>
          </a:p>
        </p:txBody>
      </p:sp>
      <p:graphicFrame>
        <p:nvGraphicFramePr>
          <p:cNvPr id="4" name="表格 3"/>
          <p:cNvGraphicFramePr/>
          <p:nvPr>
            <p:custDataLst>
              <p:tags r:id="rId1"/>
            </p:custDataLst>
          </p:nvPr>
        </p:nvGraphicFramePr>
        <p:xfrm>
          <a:off x="562610" y="1318260"/>
          <a:ext cx="8533130" cy="1143000"/>
        </p:xfrm>
        <a:graphic>
          <a:graphicData uri="http://schemas.openxmlformats.org/drawingml/2006/table">
            <a:tbl>
              <a:tblPr firstRow="1" bandRow="1">
                <a:tableStyleId>{5C22544A-7EE6-4342-B048-85BDC9FD1C3A}</a:tableStyleId>
              </a:tblPr>
              <a:tblGrid>
                <a:gridCol w="3756660"/>
                <a:gridCol w="4776470"/>
              </a:tblGrid>
              <a:tr h="381000">
                <a:tc>
                  <a:txBody>
                    <a:bodyPr/>
                    <a:lstStyle/>
                    <a:p>
                      <a:pPr>
                        <a:buNone/>
                      </a:pPr>
                      <a:r>
                        <a:rPr lang="en-US" altLang="zh-CN" sz="1800" b="1" spc="3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rPr>
                        <a:t>签三方协议毕业生</a:t>
                      </a:r>
                      <a:endPar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oFill/>
                  </a:tcPr>
                </a:tc>
                <a:tc>
                  <a:txBody>
                    <a:bodyPr/>
                    <a:lstStyle/>
                    <a:p>
                      <a:pPr>
                        <a:buNone/>
                      </a:pPr>
                      <a:r>
                        <a:rPr lang="zh-CN" altLang="en-US" sz="1800" spc="300" dirty="0">
                          <a:solidFill>
                            <a:schemeClr val="tx1"/>
                          </a:solidFill>
                          <a:latin typeface="+mn-ea"/>
                          <a:ea typeface="+mn-ea"/>
                          <a:sym typeface="+mn-ea"/>
                        </a:rPr>
                        <a:t>去向选择：工作</a:t>
                      </a:r>
                      <a:r>
                        <a:rPr lang="en-US" altLang="zh-CN" sz="1800" spc="300" dirty="0">
                          <a:solidFill>
                            <a:schemeClr val="tx1"/>
                          </a:solidFill>
                          <a:latin typeface="+mn-ea"/>
                          <a:ea typeface="+mn-ea"/>
                          <a:sym typeface="+mn-ea"/>
                        </a:rPr>
                        <a:t>-</a:t>
                      </a:r>
                      <a:r>
                        <a:rPr lang="zh-CN" altLang="en-US" sz="1800" spc="300" dirty="0">
                          <a:solidFill>
                            <a:schemeClr val="tx1"/>
                          </a:solidFill>
                          <a:latin typeface="+mn-ea"/>
                          <a:ea typeface="+mn-ea"/>
                          <a:sym typeface="+mn-ea"/>
                        </a:rPr>
                        <a:t>签三方</a:t>
                      </a:r>
                      <a:endParaRPr lang="zh-CN" altLang="en-US" sz="1800" b="1" spc="300" dirty="0">
                        <a:solidFill>
                          <a:schemeClr val="tx1"/>
                        </a:solidFill>
                        <a:latin typeface="+mn-ea"/>
                        <a:ea typeface="+mn-ea"/>
                        <a:sym typeface="+mn-ea"/>
                      </a:endParaRPr>
                    </a:p>
                  </a:txBody>
                  <a:tcPr>
                    <a:noFill/>
                  </a:tcPr>
                </a:tc>
              </a:tr>
              <a:tr h="381000">
                <a:tc>
                  <a:txBody>
                    <a:bodyPr/>
                    <a:lstStyle/>
                    <a:p>
                      <a:pPr>
                        <a:buNone/>
                      </a:pPr>
                      <a:r>
                        <a:rPr lang="en-US" altLang="zh-CN" sz="1800" b="1" spc="30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rPr>
                        <a:t>签劳动合同毕业生</a:t>
                      </a:r>
                      <a:endPar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oFill/>
                  </a:tcPr>
                </a:tc>
                <a:tc>
                  <a:txBody>
                    <a:bodyPr/>
                    <a:lstStyle/>
                    <a:p>
                      <a:pPr>
                        <a:buNone/>
                      </a:pPr>
                      <a:r>
                        <a:rPr lang="zh-CN" altLang="en-US" sz="1800" b="1" spc="300" dirty="0">
                          <a:latin typeface="+mn-ea"/>
                          <a:ea typeface="+mn-ea"/>
                          <a:sym typeface="+mn-ea"/>
                        </a:rPr>
                        <a:t>去向选择：工作</a:t>
                      </a:r>
                      <a:r>
                        <a:rPr lang="en-US" altLang="zh-CN" sz="1800" b="1" spc="300" dirty="0">
                          <a:latin typeface="+mn-ea"/>
                          <a:ea typeface="+mn-ea"/>
                          <a:sym typeface="+mn-ea"/>
                        </a:rPr>
                        <a:t>-</a:t>
                      </a:r>
                      <a:r>
                        <a:rPr lang="zh-CN" altLang="en-US" sz="1800" b="1" spc="300" dirty="0">
                          <a:latin typeface="+mn-ea"/>
                          <a:ea typeface="+mn-ea"/>
                          <a:sym typeface="+mn-ea"/>
                        </a:rPr>
                        <a:t>签合同</a:t>
                      </a:r>
                      <a:endParaRPr lang="zh-CN" altLang="en-US" sz="1800" b="1" spc="300" dirty="0">
                        <a:latin typeface="+mn-ea"/>
                        <a:ea typeface="+mn-ea"/>
                        <a:sym typeface="+mn-ea"/>
                      </a:endParaRPr>
                    </a:p>
                  </a:txBody>
                  <a:tcPr>
                    <a:noFill/>
                  </a:tcPr>
                </a:tc>
              </a:tr>
              <a:tr h="381000">
                <a:tc>
                  <a:txBody>
                    <a:bodyPr/>
                    <a:lstStyle/>
                    <a:p>
                      <a:pPr>
                        <a:buNone/>
                      </a:pPr>
                      <a:r>
                        <a:rPr lang="en-US" altLang="zh-CN" sz="1800" b="1" spc="30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rPr>
                        <a:t>获得单位用人证明毕业生</a:t>
                      </a:r>
                      <a:endParaRPr lang="zh-CN" altLang="en-US" sz="1800" b="1" spc="3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oFill/>
                  </a:tcPr>
                </a:tc>
                <a:tc>
                  <a:txBody>
                    <a:bodyPr/>
                    <a:lstStyle/>
                    <a:p>
                      <a:pPr>
                        <a:buNone/>
                      </a:pPr>
                      <a:r>
                        <a:rPr lang="zh-CN" altLang="en-US" sz="1800" b="1" spc="300" dirty="0">
                          <a:solidFill>
                            <a:schemeClr val="tx1"/>
                          </a:solidFill>
                          <a:latin typeface="+mn-ea"/>
                          <a:ea typeface="+mn-ea"/>
                          <a:sym typeface="+mn-ea"/>
                        </a:rPr>
                        <a:t>去向选择：工作</a:t>
                      </a:r>
                      <a:r>
                        <a:rPr lang="en-US" altLang="zh-CN" sz="1800" b="1" spc="300" dirty="0">
                          <a:solidFill>
                            <a:schemeClr val="tx1"/>
                          </a:solidFill>
                          <a:latin typeface="+mn-ea"/>
                          <a:ea typeface="+mn-ea"/>
                          <a:sym typeface="+mn-ea"/>
                        </a:rPr>
                        <a:t>-</a:t>
                      </a:r>
                      <a:r>
                        <a:rPr lang="zh-CN" altLang="en-US" sz="1800" b="1" spc="300" dirty="0">
                          <a:solidFill>
                            <a:schemeClr val="tx1"/>
                          </a:solidFill>
                          <a:latin typeface="+mn-ea"/>
                          <a:ea typeface="+mn-ea"/>
                          <a:sym typeface="+mn-ea"/>
                        </a:rPr>
                        <a:t>单位用人证明</a:t>
                      </a:r>
                      <a:endParaRPr lang="zh-CN" altLang="en-US" sz="1800" b="1" spc="300" dirty="0">
                        <a:solidFill>
                          <a:schemeClr val="tx1"/>
                        </a:solidFill>
                        <a:latin typeface="+mn-ea"/>
                        <a:ea typeface="+mn-ea"/>
                        <a:sym typeface="+mn-ea"/>
                      </a:endParaRPr>
                    </a:p>
                  </a:txBody>
                  <a:tcPr>
                    <a:noFill/>
                  </a:tcPr>
                </a:tc>
              </a:tr>
            </a:tbl>
          </a:graphicData>
        </a:graphic>
      </p:graphicFrame>
      <p:sp>
        <p:nvSpPr>
          <p:cNvPr id="5" name="文本框 4"/>
          <p:cNvSpPr txBox="1"/>
          <p:nvPr/>
        </p:nvSpPr>
        <p:spPr>
          <a:xfrm>
            <a:off x="660400" y="2660015"/>
            <a:ext cx="10662920" cy="1452321"/>
          </a:xfrm>
          <a:prstGeom prst="rect">
            <a:avLst/>
          </a:prstGeom>
          <a:solidFill>
            <a:srgbClr val="003378"/>
          </a:solidFill>
        </p:spPr>
        <p:txBody>
          <a:bodyPr wrap="square" lIns="0" tIns="0" rIns="0" bIns="0" rtlCol="0" anchor="t">
            <a:spAutoFit/>
          </a:bodyPr>
          <a:lstStyle/>
          <a:p>
            <a:pPr algn="l">
              <a:lnSpc>
                <a:spcPct val="120000"/>
              </a:lnSpc>
            </a:pPr>
            <a:r>
              <a:rPr lang="zh-CN" altLang="en-US" sz="1600" b="1" spc="300" dirty="0">
                <a:solidFill>
                  <a:schemeClr val="bg1"/>
                </a:solidFill>
                <a:latin typeface="微软雅黑" panose="020B0503020204020204" charset="-122"/>
                <a:ea typeface="微软雅黑" panose="020B0503020204020204" charset="-122"/>
                <a:cs typeface="微软雅黑" panose="020B0503020204020204" charset="-122"/>
              </a:rPr>
              <a:t>注意</a:t>
            </a:r>
            <a:r>
              <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rPr>
              <a:t>:培养方式为</a:t>
            </a:r>
            <a:r>
              <a:rPr lang="zh-CN" altLang="en-US" sz="1600" b="1" spc="300" dirty="0">
                <a:solidFill>
                  <a:schemeClr val="bg1"/>
                </a:solidFill>
                <a:latin typeface="微软雅黑" panose="020B0503020204020204" charset="-122"/>
                <a:ea typeface="微软雅黑" panose="020B0503020204020204" charset="-122"/>
                <a:cs typeface="微软雅黑" panose="020B0503020204020204" charset="-122"/>
              </a:rPr>
              <a:t>“定向”或“委培”</a:t>
            </a:r>
            <a:r>
              <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rPr>
              <a:t>的毕业生，请填写</a:t>
            </a:r>
            <a:r>
              <a:rPr lang="zh-CN" altLang="en-US" sz="1600" b="1" spc="300" dirty="0">
                <a:solidFill>
                  <a:schemeClr val="bg1"/>
                </a:solidFill>
                <a:latin typeface="微软雅黑" panose="020B0503020204020204" charset="-122"/>
                <a:ea typeface="微软雅黑" panose="020B0503020204020204" charset="-122"/>
                <a:cs typeface="微软雅黑" panose="020B0503020204020204" charset="-122"/>
              </a:rPr>
              <a:t>工作-签三方</a:t>
            </a:r>
            <a:r>
              <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rPr>
              <a:t>。签三方协议中的</a:t>
            </a:r>
            <a:r>
              <a:rPr lang="zh-CN" altLang="en-US" sz="1600" b="1" spc="300" dirty="0">
                <a:solidFill>
                  <a:schemeClr val="bg1"/>
                </a:solidFill>
                <a:latin typeface="微软雅黑" panose="020B0503020204020204" charset="-122"/>
                <a:ea typeface="微软雅黑" panose="020B0503020204020204" charset="-122"/>
                <a:cs typeface="微软雅黑" panose="020B0503020204020204" charset="-122"/>
              </a:rPr>
              <a:t>“单位名称”</a:t>
            </a:r>
            <a:r>
              <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rPr>
              <a:t>为</a:t>
            </a:r>
            <a:r>
              <a:rPr lang="zh-CN" altLang="en-US" sz="1600" b="1" spc="300" dirty="0">
                <a:solidFill>
                  <a:schemeClr val="bg1"/>
                </a:solidFill>
                <a:latin typeface="微软雅黑" panose="020B0503020204020204" charset="-122"/>
                <a:ea typeface="微软雅黑" panose="020B0503020204020204" charset="-122"/>
                <a:cs typeface="微软雅黑" panose="020B0503020204020204" charset="-122"/>
              </a:rPr>
              <a:t>报到证抬头</a:t>
            </a:r>
            <a:r>
              <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rPr>
              <a:t>，定向委培毕业生的报到证抬头应与定向委培单位名称一致，如单位因机构改革等发生更名，需提交单位更名证明。签劳动合同/单位用人证明中的“</a:t>
            </a:r>
            <a:r>
              <a:rPr lang="zh-CN" altLang="en-US" sz="1600" b="1" spc="300" dirty="0">
                <a:solidFill>
                  <a:schemeClr val="bg1"/>
                </a:solidFill>
                <a:latin typeface="微软雅黑" panose="020B0503020204020204" charset="-122"/>
                <a:ea typeface="微软雅黑" panose="020B0503020204020204" charset="-122"/>
                <a:cs typeface="微软雅黑" panose="020B0503020204020204" charset="-122"/>
              </a:rPr>
              <a:t>生源地报到单位名称</a:t>
            </a:r>
            <a:r>
              <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rPr>
              <a:t>”为</a:t>
            </a:r>
            <a:r>
              <a:rPr lang="zh-CN" altLang="en-US" sz="1600" b="1" spc="300" dirty="0">
                <a:solidFill>
                  <a:schemeClr val="bg1"/>
                </a:solidFill>
                <a:latin typeface="微软雅黑" panose="020B0503020204020204" charset="-122"/>
                <a:ea typeface="微软雅黑" panose="020B0503020204020204" charset="-122"/>
                <a:cs typeface="微软雅黑" panose="020B0503020204020204" charset="-122"/>
              </a:rPr>
              <a:t>报到证抬头</a:t>
            </a:r>
            <a:r>
              <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rPr>
              <a:t>，请毕业生参照就业中心当年发放的《全国各省市毕业生回生源地派遣单位一览表》或与生源地核实后填写。</a:t>
            </a:r>
            <a:endParaRPr lang="zh-CN" altLang="en-US" sz="1600" spc="3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2"/>
          <a:srcRect t="2008"/>
          <a:stretch>
            <a:fillRect/>
          </a:stretch>
        </p:blipFill>
        <p:spPr>
          <a:xfrm>
            <a:off x="469900" y="4160217"/>
            <a:ext cx="11064875" cy="198374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900,&quot;width&quot;:14400}"/>
</p:tagLst>
</file>

<file path=ppt/tags/tag10.xml><?xml version="1.0" encoding="utf-8"?>
<p:tagLst xmlns:p="http://schemas.openxmlformats.org/presentationml/2006/main">
  <p:tag name="KSO_WM_UNIT_TABLE_BEAUTIFY" val="smartTable{76301bb5-4883-406a-a0cf-04759a0df85c}"/>
  <p:tag name="TABLE_ENDDRAG_ORIGIN_RECT" val="894*283"/>
  <p:tag name="TABLE_ENDDRAG_RECT" val="35*69*894*283"/>
</p:tagLst>
</file>

<file path=ppt/tags/tag2.xml><?xml version="1.0" encoding="utf-8"?>
<p:tagLst xmlns:p="http://schemas.openxmlformats.org/presentationml/2006/main">
  <p:tag name="KSO_WM_UNIT_TABLE_BEAUTIFY" val="smartTable{e130e887-70bb-4b61-a548-1e2144d63416}"/>
</p:tagLst>
</file>

<file path=ppt/tags/tag3.xml><?xml version="1.0" encoding="utf-8"?>
<p:tagLst xmlns:p="http://schemas.openxmlformats.org/presentationml/2006/main">
  <p:tag name="KSO_WM_UNIT_TABLE_BEAUTIFY" val="smartTable{725a6773-2856-4dc4-9ed5-a44872cff07d}"/>
  <p:tag name="TABLE_ENDDRAG_ORIGIN_RECT" val="907*324"/>
  <p:tag name="TABLE_ENDDRAG_RECT" val="29*111*907*324"/>
</p:tagLst>
</file>

<file path=ppt/tags/tag4.xml><?xml version="1.0" encoding="utf-8"?>
<p:tagLst xmlns:p="http://schemas.openxmlformats.org/presentationml/2006/main">
  <p:tag name="KSO_WM_UNIT_TABLE_BEAUTIFY" val="smartTable{0f90e7cb-31c5-4111-b1a7-e9af524ccc68}"/>
  <p:tag name="TABLE_ENDDRAG_ORIGIN_RECT" val="881*241"/>
  <p:tag name="TABLE_ENDDRAG_RECT" val="46*123*881*241"/>
</p:tagLst>
</file>

<file path=ppt/tags/tag5.xml><?xml version="1.0" encoding="utf-8"?>
<p:tagLst xmlns:p="http://schemas.openxmlformats.org/presentationml/2006/main">
  <p:tag name="KSO_WM_UNIT_TABLE_BEAUTIFY" val="smartTable{77947592-ed77-41a7-a42b-1334b4b35705}"/>
  <p:tag name="TABLE_ENDDRAG_ORIGIN_RECT" val="913*326"/>
  <p:tag name="TABLE_ENDDRAG_RECT" val="40*100*913*326"/>
</p:tagLst>
</file>

<file path=ppt/tags/tag6.xml><?xml version="1.0" encoding="utf-8"?>
<p:tagLst xmlns:p="http://schemas.openxmlformats.org/presentationml/2006/main">
  <p:tag name="KSO_WM_UNIT_TABLE_BEAUTIFY" val="smartTable{952b73d6-cce2-4860-838f-5c12794ef42c}"/>
</p:tagLst>
</file>

<file path=ppt/tags/tag7.xml><?xml version="1.0" encoding="utf-8"?>
<p:tagLst xmlns:p="http://schemas.openxmlformats.org/presentationml/2006/main">
  <p:tag name="KSO_WM_UNIT_TABLE_BEAUTIFY" val="smartTable{77947592-ed77-41a7-a42b-1334b4b35705}"/>
  <p:tag name="TABLE_ENDDRAG_ORIGIN_RECT" val="581*269"/>
  <p:tag name="TABLE_ENDDRAG_RECT" val="41*100*581*269"/>
</p:tagLst>
</file>

<file path=ppt/tags/tag8.xml><?xml version="1.0" encoding="utf-8"?>
<p:tagLst xmlns:p="http://schemas.openxmlformats.org/presentationml/2006/main">
  <p:tag name="KSO_WM_UNIT_TABLE_BEAUTIFY" val="smartTable{77947592-ed77-41a7-a42b-1334b4b35705}"/>
  <p:tag name="TABLE_ENDDRAG_ORIGIN_RECT" val="861*424"/>
  <p:tag name="TABLE_ENDDRAG_RECT" val="60*86*861*424"/>
</p:tagLst>
</file>

<file path=ppt/tags/tag9.xml><?xml version="1.0" encoding="utf-8"?>
<p:tagLst xmlns:p="http://schemas.openxmlformats.org/presentationml/2006/main">
  <p:tag name="KSO_WM_UNIT_TABLE_BEAUTIFY" val="smartTable{76301bb5-4883-406a-a0cf-04759a0df85c}"/>
  <p:tag name="TABLE_ENDDRAG_ORIGIN_RECT" val="894*283"/>
  <p:tag name="TABLE_ENDDRAG_RECT" val="35*69*894*283"/>
</p:tagLst>
</file>

<file path=ppt/theme/theme1.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03378"/>
      </a:accent1>
      <a:accent2>
        <a:srgbClr val="01518A"/>
      </a:accent2>
      <a:accent3>
        <a:srgbClr val="0184CB"/>
      </a:accent3>
      <a:accent4>
        <a:srgbClr val="00A0E6"/>
      </a:accent4>
      <a:accent5>
        <a:srgbClr val="015CB3"/>
      </a:accent5>
      <a:accent6>
        <a:srgbClr val="01386A"/>
      </a:accent6>
      <a:hlink>
        <a:srgbClr val="4472C4"/>
      </a:hlink>
      <a:folHlink>
        <a:srgbClr val="BFBFBF"/>
      </a:folHlink>
    </a:clrScheme>
    <a:fontScheme name="自定义 3">
      <a:majorFont>
        <a:latin typeface="Arial Black"/>
        <a:ea typeface="启功字体简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sz="2800" spc="300" dirty="0">
            <a:solidFill>
              <a:schemeClr val="accent1"/>
            </a:solidFill>
            <a:latin typeface="启功字体简体" pitchFamily="65" charset="-122"/>
            <a:ea typeface="启功字体简体" pitchFamily="65"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5508</Words>
  <Application>WPS 演示</Application>
  <PresentationFormat>宽屏</PresentationFormat>
  <Paragraphs>519</Paragraphs>
  <Slides>28</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启功字体简体</vt:lpstr>
      <vt:lpstr>启功字体简体</vt:lpstr>
      <vt:lpstr>Segoe Print</vt:lpstr>
      <vt:lpstr>Arial Black</vt:lpstr>
      <vt:lpstr>Arial</vt:lpstr>
      <vt:lpstr>微软雅黑</vt:lpstr>
      <vt:lpstr>等线</vt:lpstr>
      <vt:lpstr>Calibri</vt:lpstr>
      <vt:lpstr>Arial Unicode MS</vt:lpstr>
      <vt:lpstr>Wingdings</vt:lpstr>
      <vt:lpstr>Calibri</vt:lpstr>
      <vt:lpstr>华文仿宋</vt:lpstr>
      <vt:lpstr>黑体</vt:lpstr>
      <vt:lpstr>1_Office 主题​​</vt:lpstr>
      <vt:lpstr>PowerPoint 演示文稿</vt:lpstr>
      <vt:lpstr>一、毕业生就业系统填写说明（毕业生版）</vt:lpstr>
      <vt:lpstr>1.系统登录与个人信息核对</vt:lpstr>
      <vt:lpstr>2.就业进展与毕业去向</vt:lpstr>
      <vt:lpstr>2.就业进展与毕业去向</vt:lpstr>
      <vt:lpstr>3.就业进展填报说明</vt:lpstr>
      <vt:lpstr>4.毕业去向填报说明</vt:lpstr>
      <vt:lpstr>5.毕业生派遣流程</vt:lpstr>
      <vt:lpstr>毕业去向——工作类</vt:lpstr>
      <vt:lpstr>毕业去向——工作类</vt:lpstr>
      <vt:lpstr>毕业去向——工作类</vt:lpstr>
      <vt:lpstr>毕业去向——工作类</vt:lpstr>
      <vt:lpstr>毕业去向——自由职业类</vt:lpstr>
      <vt:lpstr>毕业去向——自由职业类</vt:lpstr>
      <vt:lpstr>毕业去向——自主创业类</vt:lpstr>
      <vt:lpstr>毕业去向</vt:lpstr>
      <vt:lpstr>毕业去向——升学类</vt:lpstr>
      <vt:lpstr>毕业去向——升学类</vt:lpstr>
      <vt:lpstr>毕业去向——待定类</vt:lpstr>
      <vt:lpstr>毕业去向——待定类</vt:lpstr>
      <vt:lpstr>毕业去向——待分类</vt:lpstr>
      <vt:lpstr>毕业去向——待分类</vt:lpstr>
      <vt:lpstr>学生就业与创业指导中心官网中可下载的表格</vt:lpstr>
      <vt:lpstr>毕业生学生常见问题咨询解答</vt:lpstr>
      <vt:lpstr>PowerPoint 演示文稿</vt:lpstr>
      <vt:lpstr>常用派遣政策导航</vt:lpstr>
      <vt:lpstr>主要就业项目</vt:lpstr>
      <vt:lpstr>主要就业项目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 yifan</dc:creator>
  <cp:lastModifiedBy>黑煤球、</cp:lastModifiedBy>
  <cp:revision>122</cp:revision>
  <dcterms:created xsi:type="dcterms:W3CDTF">2020-10-13T09:01:00Z</dcterms:created>
  <dcterms:modified xsi:type="dcterms:W3CDTF">2021-04-21T03:06:46Z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06A67E1644974008A1E847B15ECAF4A7</vt:lpwstr>
  </property>
  <property fmtid="{D5CDD505-2E9C-101B-9397-08002B2CF9AE}" pid="3" name="KSOProductBuildVer">
    <vt:lpwstr>2052-11.1.0.10463</vt:lpwstr>
  </property>
</Properties>
</file>